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2" r:id="rId25"/>
    <p:sldId id="283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2" r:id="rId41"/>
    <p:sldId id="303" r:id="rId42"/>
    <p:sldId id="305" r:id="rId43"/>
    <p:sldId id="306" r:id="rId44"/>
    <p:sldId id="310" r:id="rId45"/>
    <p:sldId id="308" r:id="rId46"/>
    <p:sldId id="311" r:id="rId47"/>
    <p:sldId id="312" r:id="rId4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6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7F52D-F8E8-403C-81DD-EAA57B835BA6}" type="datetimeFigureOut">
              <a:rPr lang="pl-PL" smtClean="0"/>
              <a:pPr/>
              <a:t>2013-01-29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42023-3A22-4772-856A-9A651EB42C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53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820F05C1-14C0-456F-BAEC-8C1D7F7A9200}" type="slidenum">
              <a:rPr/>
              <a:pPr algn="l" rtl="0"/>
              <a:t>3</a:t>
            </a:fld>
            <a:endParaRPr lang="pl"/>
          </a:p>
        </p:txBody>
      </p:sp>
      <p:sp>
        <p:nvSpPr>
          <p:cNvPr id="36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9724594D-46A8-4A75-B787-0A64EA145780}" type="slidenum">
              <a:rPr/>
              <a:pPr algn="l" rtl="0"/>
              <a:t>12</a:t>
            </a:fld>
            <a:endParaRPr lang="pl"/>
          </a:p>
        </p:txBody>
      </p:sp>
      <p:sp>
        <p:nvSpPr>
          <p:cNvPr id="36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4187D3AC-FE24-4756-A7DC-E0B135F8BC3B}" type="slidenum">
              <a:rPr/>
              <a:pPr algn="l" rtl="0"/>
              <a:t>13</a:t>
            </a:fld>
            <a:endParaRPr lang="pl"/>
          </a:p>
        </p:txBody>
      </p:sp>
      <p:sp>
        <p:nvSpPr>
          <p:cNvPr id="36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ED44F31E-2D9C-465D-9018-73D50E839980}" type="slidenum">
              <a:rPr/>
              <a:pPr algn="l" rtl="0"/>
              <a:t>14</a:t>
            </a:fld>
            <a:endParaRPr lang="pl"/>
          </a:p>
        </p:txBody>
      </p:sp>
      <p:sp>
        <p:nvSpPr>
          <p:cNvPr id="36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81E2A1A2-DCBB-474B-8391-FB3A1484A3FB}" type="slidenum">
              <a:rPr/>
              <a:pPr algn="l" rtl="0"/>
              <a:t>15</a:t>
            </a:fld>
            <a:endParaRPr lang="pl"/>
          </a:p>
        </p:txBody>
      </p:sp>
      <p:sp>
        <p:nvSpPr>
          <p:cNvPr id="36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91B5E0AD-C135-44DD-AAD1-BE6A024CC78D}" type="slidenum">
              <a:rPr/>
              <a:pPr algn="l" rtl="0"/>
              <a:t>16</a:t>
            </a:fld>
            <a:endParaRPr lang="pl"/>
          </a:p>
        </p:txBody>
      </p:sp>
      <p:sp>
        <p:nvSpPr>
          <p:cNvPr id="36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5E443808-F915-4D19-A785-B2C1BA1A7BF7}" type="slidenum">
              <a:rPr/>
              <a:pPr algn="l" rtl="0"/>
              <a:t>17</a:t>
            </a:fld>
            <a:endParaRPr lang="pl"/>
          </a:p>
        </p:txBody>
      </p:sp>
      <p:sp>
        <p:nvSpPr>
          <p:cNvPr id="36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4DC84B97-D667-4F74-BA7F-A03623DD9DEC}" type="slidenum">
              <a:rPr/>
              <a:pPr algn="l" rtl="0"/>
              <a:t>18</a:t>
            </a:fld>
            <a:endParaRPr lang="pl"/>
          </a:p>
        </p:txBody>
      </p:sp>
      <p:sp>
        <p:nvSpPr>
          <p:cNvPr id="36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FA8CBFDD-DC5A-494C-8920-F53CED32039E}" type="slidenum">
              <a:rPr/>
              <a:pPr algn="l" rtl="0"/>
              <a:t>19</a:t>
            </a:fld>
            <a:endParaRPr lang="pl"/>
          </a:p>
        </p:txBody>
      </p:sp>
      <p:sp>
        <p:nvSpPr>
          <p:cNvPr id="36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4A69DB58-89A6-4E29-9E3C-1AF40E833343}" type="slidenum">
              <a:rPr/>
              <a:pPr algn="l" rtl="0"/>
              <a:t>20</a:t>
            </a:fld>
            <a:endParaRPr lang="pl"/>
          </a:p>
        </p:txBody>
      </p:sp>
      <p:sp>
        <p:nvSpPr>
          <p:cNvPr id="36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7A162377-3CAB-4CA3-B301-8BD914338CA4}" type="slidenum">
              <a:rPr/>
              <a:pPr algn="l" rtl="0"/>
              <a:t>21</a:t>
            </a:fld>
            <a:endParaRPr lang="pl"/>
          </a:p>
        </p:txBody>
      </p:sp>
      <p:sp>
        <p:nvSpPr>
          <p:cNvPr id="36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CB4D5EB9-250A-4188-8E12-D4D5D76FFD29}" type="slidenum">
              <a:rPr/>
              <a:pPr algn="l" rtl="0"/>
              <a:t>4</a:t>
            </a:fld>
            <a:endParaRPr lang="pl"/>
          </a:p>
        </p:txBody>
      </p:sp>
      <p:sp>
        <p:nvSpPr>
          <p:cNvPr id="36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09F4A62F-E440-4FA1-8CEE-4B89437234CC}" type="slidenum">
              <a:rPr/>
              <a:pPr algn="l" rtl="0"/>
              <a:t>22</a:t>
            </a:fld>
            <a:endParaRPr lang="pl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1554AEAE-478A-4007-9B98-05161C088EA8}" type="slidenum">
              <a:rPr/>
              <a:pPr algn="l" rtl="0"/>
              <a:t>23</a:t>
            </a:fld>
            <a:endParaRPr lang="pl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586" y="4343704"/>
            <a:ext cx="5482828" cy="4113892"/>
          </a:xfrm>
        </p:spPr>
        <p:txBody>
          <a:bodyPr/>
          <a:lstStyle/>
          <a:p>
            <a:endParaRPr lang="pl">
              <a:solidFill>
                <a:srgbClr val="000000"/>
              </a:solidFill>
            </a:endParaRPr>
          </a:p>
          <a:p>
            <a:pPr algn="l" rtl="0"/>
            <a:endParaRPr/>
          </a:p>
          <a:p>
            <a:pPr algn="l" rtl="0"/>
            <a:endParaRPr/>
          </a:p>
          <a:p>
            <a:pPr algn="l" rtl="0" fontAlgn="t"/>
            <a:endParaRPr/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endParaRPr/>
          </a:p>
          <a:p>
            <a:endParaRPr lang="pl"/>
          </a:p>
          <a:p>
            <a:pPr algn="l" rtl="0"/>
            <a:r>
              <a:rPr lang="pl" b="0" i="0" u="none"/>
              <a:t> </a:t>
            </a:r>
          </a:p>
          <a:p>
            <a:endParaRPr lang="pl"/>
          </a:p>
          <a:p>
            <a:endParaRPr lang="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3A564423-ADAF-4C38-B068-28480F1FF952}" type="slidenum">
              <a:rPr/>
              <a:pPr algn="l" rtl="0"/>
              <a:t>24</a:t>
            </a:fld>
            <a:endParaRPr lang="pl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pPr algn="l" rtl="0"/>
            <a:r>
              <a:rPr lang="pl" b="0" i="0" u="none"/>
              <a:t>    </a:t>
            </a:r>
          </a:p>
          <a:p>
            <a:endParaRPr lang="pl"/>
          </a:p>
          <a:p>
            <a:pPr algn="l" rtl="0"/>
            <a:r>
              <a:rPr lang="pl" b="0" i="0" u="none"/>
              <a:t> </a:t>
            </a:r>
          </a:p>
          <a:p>
            <a:endParaRPr lang="pl"/>
          </a:p>
          <a:p>
            <a:pPr algn="l" rtl="0"/>
            <a:endParaRPr/>
          </a:p>
          <a:p>
            <a:endParaRPr lang="pl"/>
          </a:p>
          <a:p>
            <a:pPr algn="l" rtl="0"/>
            <a:r>
              <a:rPr lang="pl" b="0" i="0" u="none"/>
              <a:t> </a:t>
            </a:r>
          </a:p>
          <a:p>
            <a:endParaRPr lang="pl"/>
          </a:p>
          <a:p>
            <a:pPr algn="l" rtl="0"/>
            <a:r>
              <a:rPr lang="pl" b="0" i="0" u="none"/>
              <a:t>   </a:t>
            </a:r>
          </a:p>
          <a:p>
            <a:endParaRPr lang="pl" b="1"/>
          </a:p>
          <a:p>
            <a:pPr algn="l" rtl="0"/>
            <a:endParaRPr/>
          </a:p>
          <a:p>
            <a:endParaRPr lang="pl"/>
          </a:p>
          <a:p>
            <a:pPr algn="l" rtl="0"/>
            <a:r>
              <a:rPr lang="pl" b="0" i="0" u="none"/>
              <a:t>  </a:t>
            </a:r>
          </a:p>
          <a:p>
            <a:endParaRPr lang="pl"/>
          </a:p>
          <a:p>
            <a:pPr algn="l" rtl="0"/>
            <a:r>
              <a:rPr lang="pl" b="0" i="0" u="none"/>
              <a:t>  </a:t>
            </a:r>
          </a:p>
          <a:p>
            <a:endParaRPr lang="pl"/>
          </a:p>
          <a:p>
            <a:pPr algn="l" rtl="0"/>
            <a:r>
              <a:rPr lang="pl" b="0" i="0" u="none"/>
              <a:t> </a:t>
            </a:r>
            <a:r>
              <a:rPr lang="pl"/>
              <a:t/>
            </a:r>
            <a:br>
              <a:rPr lang="pl"/>
            </a:br>
            <a:r>
              <a:rPr lang="pl"/>
              <a:t/>
            </a:r>
            <a:br>
              <a:rPr lang="pl"/>
            </a:br>
            <a:r>
              <a:rPr lang="pl" b="0" i="0" u="none"/>
              <a:t>  </a:t>
            </a:r>
          </a:p>
          <a:p>
            <a:endParaRPr lang="pl"/>
          </a:p>
          <a:p>
            <a:pPr algn="l" rtl="0"/>
            <a:r>
              <a:rPr lang="pl" b="0" i="0" u="none"/>
              <a:t>  </a:t>
            </a:r>
          </a:p>
          <a:p>
            <a:endParaRPr lang="pl"/>
          </a:p>
          <a:p>
            <a:endParaRPr lang="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1EAB792F-4A2A-4B38-A987-7DF7CD90DFB8}" type="slidenum">
              <a:rPr/>
              <a:pPr algn="l" rtl="0"/>
              <a:t>25</a:t>
            </a:fld>
            <a:endParaRPr lang="pl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586" y="4343704"/>
            <a:ext cx="5482828" cy="4113892"/>
          </a:xfrm>
        </p:spPr>
        <p:txBody>
          <a:bodyPr/>
          <a:lstStyle/>
          <a:p>
            <a:pPr algn="l" rtl="0" fontAlgn="t"/>
            <a:endParaRPr/>
          </a:p>
          <a:p>
            <a:pPr algn="l" rtl="0" fontAlgn="t"/>
            <a:endParaRPr/>
          </a:p>
          <a:p>
            <a:pPr algn="l" rtl="0" fontAlgn="t"/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endParaRPr/>
          </a:p>
          <a:p>
            <a:pPr algn="l" rtl="0" fontAlgn="t"/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endParaRPr/>
          </a:p>
          <a:p>
            <a:pPr algn="l" rtl="0" fontAlgn="t"/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endParaRPr/>
          </a:p>
          <a:p>
            <a:pPr algn="l" rtl="0" fontAlgn="t"/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endParaRPr/>
          </a:p>
          <a:p>
            <a:pPr algn="l" rtl="0" fontAlgn="t"/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endParaRPr/>
          </a:p>
          <a:p>
            <a:pPr algn="l" rtl="0" fontAlgn="t"/>
            <a:r>
              <a:rPr lang="pl" b="0" i="0" u="none"/>
              <a:t> 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endParaRPr/>
          </a:p>
          <a:p>
            <a:endParaRPr lang="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B22B0937-0A8F-4E70-9C44-36A23DA67EA9}" type="slidenum">
              <a:rPr/>
              <a:pPr algn="l" rtl="0"/>
              <a:t>26</a:t>
            </a:fld>
            <a:endParaRPr lang="pl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pPr algn="l" rtl="0"/>
            <a:endParaRPr/>
          </a:p>
          <a:p>
            <a:pPr algn="l" rtl="0"/>
            <a:endParaRPr/>
          </a:p>
          <a:p>
            <a:pPr algn="l" rtl="0"/>
            <a:r>
              <a:rPr lang="pl" b="0" i="0" u="none"/>
              <a:t>  </a:t>
            </a:r>
          </a:p>
          <a:p>
            <a:pPr algn="l" rtl="0"/>
            <a:r>
              <a:rPr lang="pl" b="0" i="0" u="none"/>
              <a:t>  </a:t>
            </a:r>
          </a:p>
          <a:p>
            <a:pPr algn="l" rtl="0"/>
            <a:r>
              <a:rPr lang="pl" b="0" i="0" u="none"/>
              <a:t>  </a:t>
            </a:r>
          </a:p>
          <a:p>
            <a:pPr algn="l" rtl="0"/>
            <a:endParaRPr/>
          </a:p>
          <a:p>
            <a:endParaRPr lang="pl"/>
          </a:p>
          <a:p>
            <a:endParaRPr lang="pl"/>
          </a:p>
          <a:p>
            <a:pPr algn="l" rtl="0"/>
            <a:r>
              <a:rPr lang="pl" b="0" i="0" u="none"/>
              <a:t>  </a:t>
            </a:r>
          </a:p>
          <a:p>
            <a:pPr algn="l" rtl="0"/>
            <a:r>
              <a:rPr lang="pl" b="0" i="0" u="none"/>
              <a:t>   </a:t>
            </a:r>
          </a:p>
          <a:p>
            <a:pPr algn="l" rtl="0"/>
            <a:r>
              <a:rPr lang="pl" b="0" i="0" u="none"/>
              <a:t>  </a:t>
            </a:r>
          </a:p>
          <a:p>
            <a:endParaRPr lang="pl"/>
          </a:p>
          <a:p>
            <a:endParaRPr lang="pl"/>
          </a:p>
          <a:p>
            <a:endParaRPr lang="pl"/>
          </a:p>
          <a:p>
            <a:endParaRPr lang="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54BC775C-2828-47C0-B045-DFBCE41FDCF5}" type="slidenum">
              <a:rPr/>
              <a:pPr algn="l" rtl="0"/>
              <a:t>27</a:t>
            </a:fld>
            <a:endParaRPr lang="pl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pPr algn="l" rtl="0" fontAlgn="t"/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endParaRPr/>
          </a:p>
          <a:p>
            <a:pPr algn="l" rtl="0" fontAlgn="t">
              <a:buFontTx/>
              <a:buChar char="•"/>
            </a:pPr>
            <a:endParaRPr lang="pl"/>
          </a:p>
          <a:p>
            <a:pPr algn="l" rtl="0" fontAlgn="t"/>
            <a:endParaRPr/>
          </a:p>
          <a:p>
            <a:pPr algn="l" rtl="0" fontAlgn="t"/>
            <a:endParaRPr/>
          </a:p>
          <a:p>
            <a:pPr algn="l" rtl="0" fontAlgn="t"/>
            <a:endParaRPr/>
          </a:p>
          <a:p>
            <a:pPr algn="l" rtl="0" fontAlgn="t"/>
            <a:endParaRPr/>
          </a:p>
          <a:p>
            <a:pPr algn="l" rtl="0" fontAlgn="t"/>
            <a:endParaRPr/>
          </a:p>
          <a:p>
            <a:pPr algn="l" rtl="0" fontAlgn="t"/>
            <a:endParaRPr/>
          </a:p>
          <a:p>
            <a:pPr algn="l" rtl="0" fontAlgn="t"/>
            <a:endParaRPr lang="pl"/>
          </a:p>
          <a:p>
            <a:endParaRPr lang="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4E9464CF-12D2-4450-8E81-BC204E16805B}" type="slidenum">
              <a:rPr/>
              <a:pPr algn="l" rtl="0"/>
              <a:t>28</a:t>
            </a:fld>
            <a:endParaRPr lang="pl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pPr algn="l" rtl="0">
              <a:buFontTx/>
              <a:buChar char="•"/>
            </a:pPr>
            <a:r>
              <a:rPr lang="pl" b="0" i="0" u="none"/>
              <a:t> </a:t>
            </a:r>
          </a:p>
          <a:p>
            <a:pPr algn="l" rtl="0">
              <a:buFontTx/>
              <a:buChar char="•"/>
            </a:pPr>
            <a:r>
              <a:rPr lang="pl" b="0" i="0" u="none"/>
              <a:t>  </a:t>
            </a:r>
          </a:p>
          <a:p>
            <a:pPr algn="l" rtl="0">
              <a:buFontTx/>
              <a:buChar char="•"/>
            </a:pPr>
            <a:r>
              <a:rPr lang="pl" b="0" i="0" u="none"/>
              <a:t>   </a:t>
            </a:r>
          </a:p>
          <a:p>
            <a:pPr algn="l" rtl="0">
              <a:buFontTx/>
              <a:buChar char="•"/>
            </a:pPr>
            <a:r>
              <a:rPr lang="pl" b="0" i="0" u="none"/>
              <a:t>  </a:t>
            </a:r>
          </a:p>
          <a:p>
            <a:pPr algn="l" rtl="0">
              <a:buFontTx/>
              <a:buChar char="•"/>
            </a:pPr>
            <a:r>
              <a:rPr lang="pl" b="0" i="0" u="none">
                <a:solidFill>
                  <a:srgbClr val="000000"/>
                </a:solidFill>
              </a:rPr>
              <a:t>  </a:t>
            </a:r>
          </a:p>
          <a:p>
            <a:endParaRPr lang="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A1271F5B-A4E3-4D84-A9D7-75F79662E036}" type="slidenum">
              <a:rPr/>
              <a:pPr algn="l" rtl="0"/>
              <a:t>29</a:t>
            </a:fld>
            <a:endParaRPr lang="pl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pPr marL="216233" indent="-216233" algn="l" rtl="0"/>
            <a:endParaRPr/>
          </a:p>
          <a:p>
            <a:pPr marL="216233" indent="-216233" algn="l" rtl="0"/>
            <a:endParaRPr/>
          </a:p>
          <a:p>
            <a:pPr marL="216233" indent="-216233" algn="l" rtl="0">
              <a:buFontTx/>
              <a:buAutoNum type="arabicPeriod"/>
            </a:pPr>
            <a:endParaRPr/>
          </a:p>
          <a:p>
            <a:pPr marL="216233" indent="-216233" algn="l" rtl="0">
              <a:buFontTx/>
              <a:buAutoNum type="arabicPeriod"/>
            </a:pPr>
            <a:endParaRPr/>
          </a:p>
          <a:p>
            <a:pPr marL="216233" indent="-216233" algn="l" rtl="0">
              <a:buFontTx/>
              <a:buAutoNum type="arabicPeriod"/>
            </a:pPr>
            <a:endParaRPr/>
          </a:p>
          <a:p>
            <a:pPr marL="216233" indent="-216233" algn="l" rtl="0">
              <a:buFontTx/>
              <a:buAutoNum type="arabicPeriod"/>
            </a:pPr>
            <a:r>
              <a:rPr lang="pl" b="1" i="0" u="none">
                <a:cs typeface="Arial" charset="0"/>
              </a:rPr>
              <a:t> </a:t>
            </a:r>
          </a:p>
          <a:p>
            <a:pPr marL="216233" indent="-216233" algn="l" rtl="0">
              <a:buFontTx/>
              <a:buAutoNum type="arabicPeriod"/>
            </a:pPr>
            <a:endParaRPr lang="pl"/>
          </a:p>
          <a:p>
            <a:pPr marL="216233" indent="-216233" algn="l" rtl="0"/>
            <a:r>
              <a:rPr lang="pl" b="0" i="0" u="none"/>
              <a:t>  </a:t>
            </a:r>
          </a:p>
          <a:p>
            <a:pPr marL="216233" indent="-216233" algn="l" rtl="0"/>
            <a:r>
              <a:rPr lang="pl" b="0" i="0" u="none"/>
              <a:t>  </a:t>
            </a:r>
          </a:p>
          <a:p>
            <a:pPr marL="216233" indent="-216233" algn="l" rtl="0"/>
            <a:r>
              <a:rPr lang="pl" b="0" i="0" u="none"/>
              <a:t>  </a:t>
            </a:r>
          </a:p>
          <a:p>
            <a:pPr marL="216233" indent="-216233" algn="l" rtl="0"/>
            <a:endParaRPr/>
          </a:p>
          <a:p>
            <a:pPr marL="216233" indent="-216233" algn="l" rtl="0"/>
            <a:endParaRPr lang="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FE88671F-A083-4B55-B394-0098B56402D1}" type="slidenum">
              <a:rPr/>
              <a:pPr algn="l" rtl="0"/>
              <a:t>30</a:t>
            </a:fld>
            <a:endParaRPr lang="pl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pPr algn="l" rtl="0"/>
            <a:endParaRPr/>
          </a:p>
          <a:p>
            <a:endParaRPr lang="pl">
              <a:solidFill>
                <a:srgbClr val="000000"/>
              </a:solidFill>
            </a:endParaRPr>
          </a:p>
          <a:p>
            <a:pPr algn="l" rtl="0"/>
            <a:r>
              <a:rPr lang="pl" b="0" i="0" u="none">
                <a:solidFill>
                  <a:srgbClr val="000000"/>
                </a:solidFill>
              </a:rPr>
              <a:t>   </a:t>
            </a:r>
          </a:p>
          <a:p>
            <a:endParaRPr lang="pl">
              <a:solidFill>
                <a:srgbClr val="000000"/>
              </a:solidFill>
            </a:endParaRPr>
          </a:p>
          <a:p>
            <a:pPr algn="l" rtl="0"/>
            <a:endParaRPr/>
          </a:p>
          <a:p>
            <a:endParaRPr lang="pl">
              <a:solidFill>
                <a:srgbClr val="000000"/>
              </a:solidFill>
            </a:endParaRPr>
          </a:p>
          <a:p>
            <a:pPr algn="l" rtl="0"/>
            <a:r>
              <a:rPr lang="pl" b="0" i="0" u="none">
                <a:solidFill>
                  <a:srgbClr val="000000"/>
                </a:solidFill>
              </a:rPr>
              <a:t>  </a:t>
            </a:r>
          </a:p>
          <a:p>
            <a:endParaRPr lang="pl">
              <a:solidFill>
                <a:srgbClr val="000000"/>
              </a:solidFill>
            </a:endParaRPr>
          </a:p>
          <a:p>
            <a:pPr algn="l" rtl="0"/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77EE2E98-1F62-4B9C-819B-259FB22068CF}" type="slidenum">
              <a:rPr/>
              <a:pPr algn="l" rtl="0"/>
              <a:t>31</a:t>
            </a:fld>
            <a:endParaRPr lang="pl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pPr algn="l" rtl="0">
              <a:lnSpc>
                <a:spcPct val="93000"/>
              </a:lnSpc>
              <a:spcBef>
                <a:spcPts val="426"/>
              </a:spcBef>
              <a:buFontTx/>
              <a:buChar char="•"/>
            </a:pPr>
            <a:endParaRPr/>
          </a:p>
          <a:p>
            <a:pPr algn="l" rtl="0">
              <a:lnSpc>
                <a:spcPct val="93000"/>
              </a:lnSpc>
              <a:spcBef>
                <a:spcPts val="426"/>
              </a:spcBef>
              <a:buFontTx/>
              <a:buChar char="•"/>
            </a:pPr>
            <a:r>
              <a:rPr lang="pl" b="0" i="0" u="none"/>
              <a:t> </a:t>
            </a:r>
          </a:p>
          <a:p>
            <a:pPr algn="l" rtl="0">
              <a:lnSpc>
                <a:spcPct val="93000"/>
              </a:lnSpc>
              <a:spcBef>
                <a:spcPts val="426"/>
              </a:spcBef>
              <a:buFontTx/>
              <a:buChar char="•"/>
            </a:pPr>
            <a:endParaRPr/>
          </a:p>
          <a:p>
            <a:pPr algn="l" rtl="0">
              <a:lnSpc>
                <a:spcPct val="93000"/>
              </a:lnSpc>
              <a:spcBef>
                <a:spcPts val="426"/>
              </a:spcBef>
              <a:buFontTx/>
              <a:buChar char="•"/>
            </a:pPr>
            <a:endParaRPr/>
          </a:p>
          <a:p>
            <a:pPr algn="l" rtl="0">
              <a:lnSpc>
                <a:spcPct val="93000"/>
              </a:lnSpc>
              <a:spcBef>
                <a:spcPts val="426"/>
              </a:spcBef>
              <a:buFontTx/>
              <a:buChar char="•"/>
            </a:pPr>
            <a:endParaRPr/>
          </a:p>
          <a:p>
            <a:pPr algn="l" rtl="0">
              <a:lnSpc>
                <a:spcPct val="93000"/>
              </a:lnSpc>
              <a:spcBef>
                <a:spcPts val="426"/>
              </a:spcBef>
              <a:buFontTx/>
              <a:buChar char="•"/>
            </a:pPr>
            <a:endParaRPr lang="pl"/>
          </a:p>
          <a:p>
            <a:pPr algn="l" rtl="0"/>
            <a:endParaRPr/>
          </a:p>
          <a:p>
            <a:endParaRPr lang="pl"/>
          </a:p>
          <a:p>
            <a:pPr algn="l" rtl="0"/>
            <a:endParaRPr/>
          </a:p>
          <a:p>
            <a:pPr algn="l" rtl="0"/>
            <a:endParaRPr/>
          </a:p>
          <a:p>
            <a:pPr algn="l" rtl="0"/>
            <a:endParaRPr/>
          </a:p>
          <a:p>
            <a:pPr algn="l" rtl="0"/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17284041-A9A3-4B28-8DEC-8B320713188D}" type="slidenum">
              <a:rPr/>
              <a:pPr algn="l" rtl="0"/>
              <a:t>5</a:t>
            </a:fld>
            <a:endParaRPr lang="pl"/>
          </a:p>
        </p:txBody>
      </p:sp>
      <p:sp>
        <p:nvSpPr>
          <p:cNvPr id="36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685BDEA0-CF87-4965-8758-CEF2D8E74A68}" type="slidenum">
              <a:rPr/>
              <a:pPr algn="l" rtl="0"/>
              <a:t>32</a:t>
            </a:fld>
            <a:endParaRPr lang="pl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pPr algn="l" rtl="0"/>
            <a:r>
              <a:rPr lang="pl" b="0" i="0" u="none"/>
              <a:t>   </a:t>
            </a:r>
          </a:p>
          <a:p>
            <a:endParaRPr lang="pl"/>
          </a:p>
          <a:p>
            <a:pPr algn="l" rtl="0" fontAlgn="t"/>
            <a:endParaRPr/>
          </a:p>
          <a:p>
            <a:pPr algn="l" rtl="0" fontAlgn="t">
              <a:buFontTx/>
              <a:buChar char="•"/>
            </a:pPr>
            <a:endParaRPr/>
          </a:p>
          <a:p>
            <a:pPr algn="l" rtl="0" fontAlgn="t">
              <a:buFontTx/>
              <a:buChar char="•"/>
            </a:pPr>
            <a:endParaRPr/>
          </a:p>
          <a:p>
            <a:pPr algn="l" rtl="0" fontAlgn="t">
              <a:buFontTx/>
              <a:buChar char="•"/>
            </a:pPr>
            <a:endParaRPr/>
          </a:p>
          <a:p>
            <a:pPr algn="l" rtl="0" fontAlgn="t">
              <a:buFontTx/>
              <a:buChar char="•"/>
            </a:pPr>
            <a:endParaRPr/>
          </a:p>
          <a:p>
            <a:pPr algn="l" rtl="0" fontAlgn="t"/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r>
              <a:rPr lang="pl" b="0" i="0" u="none"/>
              <a:t> </a:t>
            </a:r>
          </a:p>
          <a:p>
            <a:pPr algn="l" rtl="0" fontAlgn="t">
              <a:buFontTx/>
              <a:buChar char="•"/>
            </a:pPr>
            <a:endParaRPr/>
          </a:p>
          <a:p>
            <a:pPr algn="l" rtl="0" fontAlgn="t">
              <a:buFontTx/>
              <a:buChar char="•"/>
            </a:pPr>
            <a:endParaRPr lang="pl"/>
          </a:p>
          <a:p>
            <a:endParaRPr lang="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E8BD378F-652A-4BF5-80E5-95AB9D70E406}" type="slidenum">
              <a:rPr/>
              <a:pPr algn="l" rtl="0"/>
              <a:t>33</a:t>
            </a:fld>
            <a:endParaRPr lang="pl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pPr algn="l" rtl="0"/>
            <a:endParaRPr/>
          </a:p>
          <a:p>
            <a:pPr algn="l" rtl="0"/>
            <a:endParaRPr/>
          </a:p>
          <a:p>
            <a:pPr algn="l" rtl="0"/>
            <a:endParaRPr/>
          </a:p>
          <a:p>
            <a:endParaRPr lang="pl"/>
          </a:p>
          <a:p>
            <a:pPr algn="l" rtl="0"/>
            <a:endParaRPr/>
          </a:p>
          <a:p>
            <a:endParaRPr lang="pl"/>
          </a:p>
          <a:p>
            <a:pPr lvl="1" algn="l" rtl="0"/>
            <a:r>
              <a:rPr lang="pl" b="0" i="0" u="none"/>
              <a:t> </a:t>
            </a:r>
            <a:endParaRPr lang="pl"/>
          </a:p>
          <a:p>
            <a:pPr algn="l" rtl="0"/>
            <a:endParaRPr/>
          </a:p>
          <a:p>
            <a:endParaRPr lang="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705877E8-9422-4236-8C0D-20AB1853F1C2}" type="slidenum">
              <a:rPr/>
              <a:pPr algn="l" rtl="0"/>
              <a:t>34</a:t>
            </a:fld>
            <a:endParaRPr lang="pl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B1EACA27-E0EE-415D-A85A-14846CB1337E}" type="slidenum">
              <a:rPr/>
              <a:pPr algn="l" rtl="0"/>
              <a:t>35</a:t>
            </a:fld>
            <a:endParaRPr lang="pl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pPr algn="l" rtl="0">
              <a:buFontTx/>
              <a:buChar char="•"/>
            </a:pPr>
            <a:r>
              <a:rPr lang="pl" b="0" i="0" u="none"/>
              <a:t> </a:t>
            </a:r>
          </a:p>
          <a:p>
            <a:pPr algn="l" rtl="0">
              <a:buFontTx/>
              <a:buChar char="•"/>
            </a:pPr>
            <a:r>
              <a:rPr lang="pl" b="0" i="0" u="none"/>
              <a:t> </a:t>
            </a:r>
          </a:p>
          <a:p>
            <a:pPr algn="l" rtl="0">
              <a:buFontTx/>
              <a:buChar char="•"/>
            </a:pPr>
            <a:r>
              <a:rPr lang="pl" b="0" i="0" u="none"/>
              <a:t> </a:t>
            </a:r>
          </a:p>
          <a:p>
            <a:pPr algn="l" rtl="0">
              <a:buFontTx/>
              <a:buChar char="•"/>
            </a:pPr>
            <a:r>
              <a:rPr lang="pl" b="0" i="0" u="none"/>
              <a:t> </a:t>
            </a:r>
          </a:p>
          <a:p>
            <a:pPr algn="l" rtl="0">
              <a:buFontTx/>
              <a:buChar char="•"/>
            </a:pPr>
            <a:r>
              <a:rPr lang="pl" b="0" i="0" u="none"/>
              <a:t> </a:t>
            </a:r>
          </a:p>
          <a:p>
            <a:pPr algn="l" rtl="0">
              <a:buFontTx/>
              <a:buChar char="•"/>
            </a:pPr>
            <a:r>
              <a:rPr lang="pl" b="0" i="0" u="none"/>
              <a:t> </a:t>
            </a:r>
          </a:p>
          <a:p>
            <a:pPr algn="l" rtl="0">
              <a:buFontTx/>
              <a:buChar char="•"/>
            </a:pPr>
            <a:r>
              <a:rPr lang="pl" b="0" i="0" u="none"/>
              <a:t> </a:t>
            </a:r>
          </a:p>
          <a:p>
            <a:pPr algn="l" rtl="0">
              <a:buFontTx/>
              <a:buChar char="•"/>
            </a:pPr>
            <a:r>
              <a:rPr lang="pl" b="0" i="0" u="none"/>
              <a:t> </a:t>
            </a:r>
          </a:p>
          <a:p>
            <a:endParaRPr lang="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D2A403C2-8588-49FC-9D93-C855D8528E67}" type="slidenum">
              <a:rPr/>
              <a:pPr algn="l" rtl="0"/>
              <a:t>36</a:t>
            </a:fld>
            <a:endParaRPr lang="pl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pPr algn="l" rtl="0">
              <a:lnSpc>
                <a:spcPct val="115000"/>
              </a:lnSpc>
              <a:spcBef>
                <a:spcPct val="70000"/>
              </a:spcBef>
            </a:pPr>
            <a:endParaRPr/>
          </a:p>
          <a:p>
            <a:pPr algn="l" rtl="0">
              <a:lnSpc>
                <a:spcPct val="115000"/>
              </a:lnSpc>
              <a:spcBef>
                <a:spcPct val="70000"/>
              </a:spcBef>
            </a:pPr>
            <a:endParaRPr/>
          </a:p>
          <a:p>
            <a:pPr algn="l" rtl="0">
              <a:lnSpc>
                <a:spcPct val="115000"/>
              </a:lnSpc>
              <a:spcBef>
                <a:spcPct val="70000"/>
              </a:spcBef>
            </a:pPr>
            <a:endParaRPr/>
          </a:p>
          <a:p>
            <a:pPr algn="l" rtl="0">
              <a:lnSpc>
                <a:spcPct val="115000"/>
              </a:lnSpc>
              <a:spcBef>
                <a:spcPct val="70000"/>
              </a:spcBef>
            </a:pPr>
            <a:endParaRPr lang="pl">
              <a:cs typeface="Arial" charset="0"/>
            </a:endParaRPr>
          </a:p>
          <a:p>
            <a:endParaRPr lang="pl"/>
          </a:p>
          <a:p>
            <a:endParaRPr lang="p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D2A92ECB-8F12-403B-9E76-9B8C9CD6002F}" type="slidenum">
              <a:rPr/>
              <a:pPr algn="l" rtl="0"/>
              <a:t>37</a:t>
            </a:fld>
            <a:endParaRPr lang="pl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pPr algn="l" rtl="0"/>
            <a:endParaRPr/>
          </a:p>
          <a:p>
            <a:pPr algn="l" rtl="0"/>
            <a:r>
              <a:rPr lang="pl" b="0" i="0" u="none"/>
              <a:t>  </a:t>
            </a:r>
          </a:p>
          <a:p>
            <a:endParaRPr lang="pl"/>
          </a:p>
          <a:p>
            <a:pPr algn="l" rtl="0"/>
            <a:endParaRPr/>
          </a:p>
          <a:p>
            <a:endParaRPr lang="pl"/>
          </a:p>
          <a:p>
            <a:pPr algn="l" rtl="0"/>
            <a:endParaRPr/>
          </a:p>
          <a:p>
            <a:endParaRPr lang="pl"/>
          </a:p>
          <a:p>
            <a:pPr algn="l" rtl="0"/>
            <a:r>
              <a:rPr lang="pl" b="0" i="0" u="none"/>
              <a:t> 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3C580C15-DF18-4634-B596-97A8D1554BCF}" type="slidenum">
              <a:rPr/>
              <a:pPr algn="l" rtl="0"/>
              <a:t>38</a:t>
            </a:fld>
            <a:endParaRPr lang="pl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38629F74-1193-412D-88AA-A3926C107123}" type="slidenum">
              <a:rPr/>
              <a:pPr algn="l" rtl="0"/>
              <a:t>39</a:t>
            </a:fld>
            <a:endParaRPr lang="pl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pPr algn="l" rtl="0">
              <a:lnSpc>
                <a:spcPct val="115000"/>
              </a:lnSpc>
              <a:spcBef>
                <a:spcPct val="70000"/>
              </a:spcBef>
            </a:pPr>
            <a:endParaRPr/>
          </a:p>
          <a:p>
            <a:pPr algn="l" rtl="0">
              <a:lnSpc>
                <a:spcPct val="115000"/>
              </a:lnSpc>
              <a:spcBef>
                <a:spcPct val="70000"/>
              </a:spcBef>
            </a:pPr>
            <a:endParaRPr/>
          </a:p>
          <a:p>
            <a:pPr algn="l" rtl="0">
              <a:lnSpc>
                <a:spcPct val="115000"/>
              </a:lnSpc>
              <a:spcBef>
                <a:spcPct val="70000"/>
              </a:spcBef>
            </a:pPr>
            <a:endParaRPr/>
          </a:p>
          <a:p>
            <a:pPr algn="l" rtl="0">
              <a:lnSpc>
                <a:spcPct val="115000"/>
              </a:lnSpc>
              <a:spcBef>
                <a:spcPct val="70000"/>
              </a:spcBef>
            </a:pPr>
            <a:endParaRPr lang="pl" b="1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3A6E365F-529A-4CAA-9FEA-196F48217320}" type="slidenum">
              <a:rPr/>
              <a:pPr algn="l" rtl="0"/>
              <a:t>40</a:t>
            </a:fld>
            <a:endParaRPr lang="pl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pPr algn="l" rtl="0"/>
            <a:r>
              <a:rPr lang="pl" b="0" i="0" u="none"/>
              <a:t> </a:t>
            </a:r>
          </a:p>
          <a:p>
            <a:pPr algn="l" rtl="0"/>
            <a:endParaRPr/>
          </a:p>
          <a:p>
            <a:pPr algn="l" rtl="0"/>
            <a:r>
              <a:rPr lang="pl" b="0" i="0" u="none"/>
              <a:t>    </a:t>
            </a:r>
          </a:p>
          <a:p>
            <a:pPr algn="l" rtl="0"/>
            <a:r>
              <a:rPr lang="pl" b="0" i="0" u="none"/>
              <a:t>  </a:t>
            </a:r>
          </a:p>
          <a:p>
            <a:pPr algn="l" rtl="0"/>
            <a:endParaRPr/>
          </a:p>
          <a:p>
            <a:endParaRPr lang="pl"/>
          </a:p>
          <a:p>
            <a:pPr algn="l" rtl="0"/>
            <a:endParaRPr/>
          </a:p>
          <a:p>
            <a:pPr algn="l" rtl="0"/>
            <a:endParaRPr/>
          </a:p>
          <a:p>
            <a:pPr algn="l" rtl="0"/>
            <a:r>
              <a:rPr lang="pl" b="0" i="0" u="none"/>
              <a:t> </a:t>
            </a:r>
          </a:p>
          <a:p>
            <a:pPr algn="l" rtl="0"/>
            <a:endParaRPr/>
          </a:p>
          <a:p>
            <a:pPr algn="l" rtl="0"/>
            <a:r>
              <a:rPr lang="pl" b="0" i="0" u="none"/>
              <a:t> </a:t>
            </a:r>
            <a:endParaRPr lang="pl">
              <a:ea typeface="SimSun" pitchFamily="2" charset="-122"/>
            </a:endParaRPr>
          </a:p>
          <a:p>
            <a:endParaRPr lang="p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FEDD4637-1D16-4708-8F6E-677357B12818}" type="slidenum">
              <a:rPr/>
              <a:pPr algn="l" rtl="0"/>
              <a:t>41</a:t>
            </a:fld>
            <a:endParaRPr lang="pl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pPr algn="l" rtl="0">
              <a:lnSpc>
                <a:spcPct val="115000"/>
              </a:lnSpc>
              <a:spcBef>
                <a:spcPct val="70000"/>
              </a:spcBef>
            </a:pPr>
            <a:endParaRPr/>
          </a:p>
          <a:p>
            <a:pPr algn="l" rtl="0">
              <a:lnSpc>
                <a:spcPct val="115000"/>
              </a:lnSpc>
              <a:spcBef>
                <a:spcPct val="70000"/>
              </a:spcBef>
            </a:pPr>
            <a:endParaRPr/>
          </a:p>
          <a:p>
            <a:pPr algn="l" rtl="0">
              <a:lnSpc>
                <a:spcPct val="115000"/>
              </a:lnSpc>
              <a:spcBef>
                <a:spcPct val="70000"/>
              </a:spcBef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3101CCD1-1F9D-4A06-9E0C-ED6B04474C16}" type="slidenum">
              <a:rPr/>
              <a:pPr algn="l" rtl="0"/>
              <a:t>6</a:t>
            </a:fld>
            <a:endParaRPr lang="pl"/>
          </a:p>
        </p:txBody>
      </p:sp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124056E5-2743-4AC4-A00C-088467D8BB3E}" type="slidenum">
              <a:rPr/>
              <a:pPr algn="l" rtl="0"/>
              <a:t>42</a:t>
            </a:fld>
            <a:endParaRPr lang="pl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pPr marL="216233" indent="-216233" algn="l" rtl="0"/>
            <a:r>
              <a:rPr lang="pl" b="0" i="0" u="none"/>
              <a:t>    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D6D48F8F-A282-4BD8-9752-9D7DAB43F69B}" type="slidenum">
              <a:rPr/>
              <a:pPr algn="l" rtl="0"/>
              <a:t>43</a:t>
            </a:fld>
            <a:endParaRPr lang="pl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7350A87D-1703-4C92-848D-48DD1C7229ED}" type="slidenum">
              <a:rPr/>
              <a:pPr algn="l" rtl="0"/>
              <a:t>44</a:t>
            </a:fld>
            <a:endParaRPr lang="pl"/>
          </a:p>
        </p:txBody>
      </p:sp>
      <p:sp>
        <p:nvSpPr>
          <p:cNvPr id="2437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2437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endParaRPr lang="pl"/>
          </a:p>
          <a:p>
            <a:endParaRPr lang="p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F9D06A17-1FA7-4AAF-9158-D8EB4AC3BDE9}" type="slidenum">
              <a:rPr/>
              <a:pPr algn="l" rtl="0"/>
              <a:t>45</a:t>
            </a:fld>
            <a:endParaRPr lang="pl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pPr algn="l" rtl="0"/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22689495-38B5-4022-9A58-3320E07FFE31}" type="slidenum">
              <a:rPr/>
              <a:pPr algn="l" rtl="0"/>
              <a:t>46</a:t>
            </a:fld>
            <a:endParaRPr lang="pl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508000"/>
            <a:ext cx="5056188" cy="3792538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953" y="4334631"/>
            <a:ext cx="6159997" cy="4008059"/>
          </a:xfrm>
        </p:spPr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F064D89D-489B-4F44-B9B8-965186417FE4}" type="slidenum">
              <a:rPr/>
              <a:pPr algn="l" rtl="0"/>
              <a:t>47</a:t>
            </a:fld>
            <a:endParaRPr lang="pl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B6BE0D6A-F6B0-4964-BE13-93CC24B7CC33}" type="slidenum">
              <a:rPr/>
              <a:pPr algn="l" rtl="0"/>
              <a:t>7</a:t>
            </a:fld>
            <a:endParaRPr lang="pl"/>
          </a:p>
        </p:txBody>
      </p:sp>
      <p:sp>
        <p:nvSpPr>
          <p:cNvPr id="36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CB2E4575-8A7E-4607-91D1-477251FF869A}" type="slidenum">
              <a:rPr/>
              <a:pPr algn="l" rtl="0"/>
              <a:t>8</a:t>
            </a:fld>
            <a:endParaRPr lang="pl"/>
          </a:p>
        </p:txBody>
      </p:sp>
      <p:sp>
        <p:nvSpPr>
          <p:cNvPr id="36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947D7E41-4389-4109-9840-54E9966B3D9E}" type="slidenum">
              <a:rPr/>
              <a:pPr algn="l" rtl="0"/>
              <a:t>9</a:t>
            </a:fld>
            <a:endParaRPr lang="pl"/>
          </a:p>
        </p:txBody>
      </p:sp>
      <p:sp>
        <p:nvSpPr>
          <p:cNvPr id="36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FAC1EADA-CCED-4C31-96C0-EEDACF59BF65}" type="slidenum">
              <a:rPr/>
              <a:pPr algn="l" rtl="0"/>
              <a:t>10</a:t>
            </a:fld>
            <a:endParaRPr lang="pl"/>
          </a:p>
        </p:txBody>
      </p:sp>
      <p:sp>
        <p:nvSpPr>
          <p:cNvPr id="36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l" rtl="0"/>
            <a:fld id="{D3CFC9AE-149B-45B4-B8FC-F221AC1B407F}" type="slidenum">
              <a:rPr/>
              <a:pPr algn="l" rtl="0"/>
              <a:t>11</a:t>
            </a:fld>
            <a:endParaRPr lang="pl"/>
          </a:p>
        </p:txBody>
      </p:sp>
      <p:sp>
        <p:nvSpPr>
          <p:cNvPr id="36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3608" y="1556792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91680" y="3356992"/>
            <a:ext cx="6400800" cy="2160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319-1A59-48B0-84FE-8081B157AF03}" type="datetimeFigureOut">
              <a:rPr lang="pl-PL" smtClean="0"/>
              <a:pPr/>
              <a:t>2013-01-29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168352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ICT </a:t>
            </a:r>
            <a:r>
              <a:rPr lang="pl-PL" dirty="0" err="1" smtClean="0"/>
              <a:t>Applications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Collaborative</a:t>
            </a:r>
            <a:r>
              <a:rPr lang="pl-PL" dirty="0" smtClean="0"/>
              <a:t> </a:t>
            </a:r>
            <a:r>
              <a:rPr lang="pl-PL" dirty="0" err="1" smtClean="0"/>
              <a:t>Work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B44A-E1A6-4A71-9B56-052715E4AEAF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9" descr="Kolko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34" y="826418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 userDrawn="1"/>
        </p:nvSpPr>
        <p:spPr bwMode="auto">
          <a:xfrm flipV="1">
            <a:off x="315913" y="1443038"/>
            <a:ext cx="8693150" cy="55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180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868363" y="620713"/>
            <a:ext cx="31750" cy="10525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5152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319-1A59-48B0-84FE-8081B157AF03}" type="datetimeFigureOut">
              <a:rPr lang="pl-PL" smtClean="0"/>
              <a:pPr/>
              <a:t>2013-01-29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B44A-E1A6-4A71-9B56-052715E4AEA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234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319-1A59-48B0-84FE-8081B157AF03}" type="datetimeFigureOut">
              <a:rPr lang="pl-PL" smtClean="0"/>
              <a:pPr/>
              <a:t>2013-01-29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B44A-E1A6-4A71-9B56-052715E4AEA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28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362" y="277813"/>
            <a:ext cx="8140701" cy="1139825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868363" y="1600200"/>
            <a:ext cx="3957098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59363" y="1600200"/>
            <a:ext cx="3957098" cy="45307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D14173B-577E-44FF-8AF8-7F67CCDE108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9" descr="Kolko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34" y="826418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 flipV="1">
            <a:off x="315913" y="1443038"/>
            <a:ext cx="8693150" cy="55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180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8363" y="620713"/>
            <a:ext cx="31750" cy="10525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24514708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64896" cy="1143000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484784"/>
            <a:ext cx="8064896" cy="4824536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319-1A59-48B0-84FE-8081B157AF03}" type="datetimeFigureOut">
              <a:rPr lang="pl-PL" smtClean="0"/>
              <a:pPr/>
              <a:t>2013-01-29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168352" cy="365125"/>
          </a:xfrm>
        </p:spPr>
        <p:txBody>
          <a:bodyPr/>
          <a:lstStyle/>
          <a:p>
            <a:r>
              <a:rPr lang="pl-PL" dirty="0" smtClean="0"/>
              <a:t>ICT </a:t>
            </a:r>
            <a:r>
              <a:rPr lang="pl-PL" dirty="0" err="1" smtClean="0"/>
              <a:t>Applications</a:t>
            </a:r>
            <a:r>
              <a:rPr lang="pl-PL" dirty="0" smtClean="0"/>
              <a:t> In </a:t>
            </a:r>
            <a:r>
              <a:rPr lang="pl-PL" dirty="0" err="1" smtClean="0"/>
              <a:t>Collaborative</a:t>
            </a:r>
            <a:r>
              <a:rPr lang="pl-PL" dirty="0" smtClean="0"/>
              <a:t> </a:t>
            </a:r>
            <a:r>
              <a:rPr lang="pl-PL" dirty="0" err="1" smtClean="0"/>
              <a:t>Work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B44A-E1A6-4A71-9B56-052715E4AEAF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Picture 9" descr="Kolko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34" y="826418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 flipV="1">
            <a:off x="315913" y="1443038"/>
            <a:ext cx="8693150" cy="55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180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8363" y="620713"/>
            <a:ext cx="31750" cy="10525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112250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319-1A59-48B0-84FE-8081B157AF03}" type="datetimeFigureOut">
              <a:rPr lang="pl-PL" smtClean="0"/>
              <a:pPr/>
              <a:t>2013-01-29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B44A-E1A6-4A71-9B56-052715E4AEA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29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319-1A59-48B0-84FE-8081B157AF03}" type="datetimeFigureOut">
              <a:rPr lang="pl-PL" smtClean="0"/>
              <a:pPr/>
              <a:t>2013-01-29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B44A-E1A6-4A71-9B56-052715E4AEA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320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319-1A59-48B0-84FE-8081B157AF03}" type="datetimeFigureOut">
              <a:rPr lang="pl-PL" smtClean="0"/>
              <a:pPr/>
              <a:t>2013-01-29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B44A-E1A6-4A71-9B56-052715E4AEA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616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2" y="274638"/>
            <a:ext cx="8108951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319-1A59-48B0-84FE-8081B157AF03}" type="datetimeFigureOut">
              <a:rPr lang="pl-PL" smtClean="0"/>
              <a:pPr/>
              <a:t>2013-01-29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B44A-E1A6-4A71-9B56-052715E4AEAF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Picture 9" descr="Kolko_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34" y="826418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 userDrawn="1"/>
        </p:nvSpPr>
        <p:spPr bwMode="auto">
          <a:xfrm flipV="1">
            <a:off x="315913" y="1443038"/>
            <a:ext cx="8693150" cy="55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18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8363" y="620713"/>
            <a:ext cx="31750" cy="10525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4631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319-1A59-48B0-84FE-8081B157AF03}" type="datetimeFigureOut">
              <a:rPr lang="pl-PL" smtClean="0"/>
              <a:pPr/>
              <a:t>2013-01-29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B44A-E1A6-4A71-9B56-052715E4AEA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48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319-1A59-48B0-84FE-8081B157AF03}" type="datetimeFigureOut">
              <a:rPr lang="pl-PL" smtClean="0"/>
              <a:pPr/>
              <a:t>2013-01-29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B44A-E1A6-4A71-9B56-052715E4AEA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913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D319-1A59-48B0-84FE-8081B157AF03}" type="datetimeFigureOut">
              <a:rPr lang="pl-PL" smtClean="0"/>
              <a:pPr/>
              <a:t>2013-01-29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B44A-E1A6-4A71-9B56-052715E4AEA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910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ED319-1A59-48B0-84FE-8081B157AF03}" type="datetimeFigureOut">
              <a:rPr lang="pl-PL" smtClean="0"/>
              <a:pPr/>
              <a:t>2013-01-29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DB44A-E1A6-4A71-9B56-052715E4AEA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01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128.ibm.com/developerworks/aix/library/au-rundown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dn.sap.com/irj/sdn/topcontributors" TargetMode="External"/><Relationship Id="rId5" Type="http://schemas.openxmlformats.org/officeDocument/2006/relationships/hyperlink" Target="http://pages.ebay.com/help/feedback/reputation-stars.html" TargetMode="External"/><Relationship Id="rId4" Type="http://schemas.openxmlformats.org/officeDocument/2006/relationships/hyperlink" Target="http://www.amazon.com/gp/customer-reviews/write-a-review.html/002-5897399-1763219?ie=UTF8&amp;asin=0131870025&amp;store=book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-web.com/articles/dollars_and_sense_of_web_analytic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oxesandarrows.com/view/web_traffic_analytics_and_user_experience" TargetMode="External"/><Relationship Id="rId4" Type="http://schemas.openxmlformats.org/officeDocument/2006/relationships/hyperlink" Target="http://www-128.ibm.com/developerworks/web/library/wa-mwt1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enterprise.org/metrics/metric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it.com/alertbox/participation_inequality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pl" b="0" i="0" u="none"/>
              <a:t>Technologie dla zespołów wirtualnych</a:t>
            </a:r>
            <a:endParaRPr lang="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r>
              <a:rPr lang="pl" b="0" i="0" u="none"/>
              <a:t>Wykład 5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230310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AABA9323-EDC9-4482-9115-B4A4259BA039}" type="slidenum">
              <a:rPr/>
              <a:pPr algn="l" rtl="0"/>
              <a:t>10</a:t>
            </a:fld>
            <a:endParaRPr lang="pl" altLang="en-US"/>
          </a:p>
        </p:txBody>
      </p:sp>
      <p:sp>
        <p:nvSpPr>
          <p:cNvPr id="36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Zaufanie</a:t>
            </a:r>
          </a:p>
        </p:txBody>
      </p:sp>
      <p:sp>
        <p:nvSpPr>
          <p:cNvPr id="36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077200" cy="4814887"/>
          </a:xfrm>
          <a:noFill/>
          <a:ln/>
        </p:spPr>
        <p:txBody>
          <a:bodyPr>
            <a:normAutofit fontScale="85000" lnSpcReduction="10000"/>
          </a:bodyPr>
          <a:lstStyle/>
          <a:p>
            <a:pPr algn="l" rtl="0"/>
            <a:r>
              <a:rPr lang="pl" sz="2000" b="0" i="1" u="none" dirty="0"/>
              <a:t>7 Habits of Highly Successful People</a:t>
            </a:r>
            <a:r>
              <a:rPr lang="pl" sz="2000" b="0" i="0" u="none" dirty="0"/>
              <a:t>, Stephen R Covey (Free Press, 1979)</a:t>
            </a:r>
          </a:p>
          <a:p>
            <a:pPr marL="592138" lvl="1" indent="-247650" algn="l" rtl="0"/>
            <a:r>
              <a:rPr lang="pl" sz="1800" b="0" i="0" u="none" dirty="0">
                <a:ea typeface="SimSun" pitchFamily="2" charset="-122"/>
              </a:rPr>
              <a:t>Kiedy zaufanie jest wysokie - komunikcja jest prosta natychmiastowa i efektywna.</a:t>
            </a:r>
          </a:p>
          <a:p>
            <a:pPr marL="592138" lvl="1" indent="-247650" algn="l" rtl="0"/>
            <a:r>
              <a:rPr lang="pl" sz="1800" b="0" i="0" u="none" dirty="0">
                <a:ea typeface="SimSun" pitchFamily="2" charset="-122"/>
              </a:rPr>
              <a:t>Gdy zaufanie jest niskie - napięcie jest duże, występuje dużo „politykowania” i działań mających na celu uniknięcie odpowiedzialności za przyszłe winy - jest to jak chodzenie po polu minowym. Komunikacja jest trudna lub niemożliwa. </a:t>
            </a:r>
          </a:p>
          <a:p>
            <a:pPr marL="592138" lvl="1" indent="-247650" algn="l" rtl="0"/>
            <a:r>
              <a:rPr lang="pl" sz="1800" b="0" i="0" u="none" dirty="0">
                <a:ea typeface="SimSun" pitchFamily="2" charset="-122"/>
              </a:rPr>
              <a:t>Kiedy ludzie posiadają duży stopień zaufania do siebie pracują razem niezwykle efektywnie.</a:t>
            </a:r>
            <a:endParaRPr lang="pl" sz="1800" dirty="0"/>
          </a:p>
          <a:p>
            <a:pPr marL="592138" lvl="1" indent="-247650" algn="l" rtl="0"/>
            <a:endParaRPr lang="pl" sz="1800" dirty="0"/>
          </a:p>
          <a:p>
            <a:pPr algn="l" rtl="0"/>
            <a:r>
              <a:rPr lang="pl" sz="2000" b="0" i="0" u="none" dirty="0"/>
              <a:t>Zaufanie jest głównym kapitałem społecznym tworzonym przez społeczności</a:t>
            </a:r>
          </a:p>
          <a:p>
            <a:pPr marL="592138" lvl="1" indent="-247650" algn="l" rtl="0"/>
            <a:r>
              <a:rPr lang="pl" sz="1800" b="0" i="0" u="none" dirty="0"/>
              <a:t>Zmierzenie go jest niemal niemożliwe, ale społeczności bez niego są prawie bezużyteczne. </a:t>
            </a:r>
          </a:p>
          <a:p>
            <a:pPr marL="592138" lvl="1" indent="-247650" algn="l" rtl="0"/>
            <a:r>
              <a:rPr lang="pl" sz="1800" b="0" i="0" u="none" dirty="0"/>
              <a:t>Większość prawdziwego budowania zaufania pochodzi z regularnych interakcji pomiędzy członkami, w związku z tym im większy poziom uczestnictwa tym więcej okazji do budowania zaufania.</a:t>
            </a:r>
          </a:p>
          <a:p>
            <a:pPr marL="592138" lvl="1" indent="-247650" algn="l" rtl="0"/>
            <a:r>
              <a:rPr lang="pl" sz="1800" b="0" i="0" u="none" dirty="0"/>
              <a:t>Mechanizmy oceny lub rankingowania i relacje równiesnicze są nieco sztuczne ale zarazem są najbardziej jawnym sposobem opisywania zaufania w internecie.</a:t>
            </a:r>
          </a:p>
          <a:p>
            <a:pPr marL="592138" lvl="1" indent="-247650" algn="l" rtl="0"/>
            <a:endParaRPr lang="pl" altLang="zh-CN" sz="1800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2588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75C810BC-25CA-4764-B57A-D3EBABA11E80}" type="slidenum">
              <a:rPr/>
              <a:pPr algn="l" rtl="0"/>
              <a:t>11</a:t>
            </a:fld>
            <a:endParaRPr lang="pl" altLang="en-US"/>
          </a:p>
        </p:txBody>
      </p:sp>
      <p:sp>
        <p:nvSpPr>
          <p:cNvPr id="36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Budowanie zaufania</a:t>
            </a:r>
          </a:p>
        </p:txBody>
      </p:sp>
      <p:sp>
        <p:nvSpPr>
          <p:cNvPr id="36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1"/>
            <a:ext cx="8001000" cy="4953000"/>
          </a:xfrm>
          <a:noFill/>
          <a:ln/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pl" sz="1600" b="0" i="0" u="none">
                <a:ea typeface="SimSun" pitchFamily="2" charset="-122"/>
              </a:rPr>
              <a:t>Komunikacja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>
                <a:ea typeface="SimSun" pitchFamily="2" charset="-122"/>
              </a:rPr>
              <a:t>Informowanie ludzi z wyprzedzeniem 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>
                <a:ea typeface="SimSun" pitchFamily="2" charset="-122"/>
              </a:rPr>
              <a:t>Regowanie w odpowiednim czasie 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>
                <a:ea typeface="SimSun" pitchFamily="2" charset="-122"/>
              </a:rPr>
              <a:t>Bezzwłoczne odpowiadanie nawet aby powiedzieć „nie” 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>
                <a:ea typeface="SimSun" pitchFamily="2" charset="-122"/>
              </a:rPr>
              <a:t>Bycie uczciwym, życzliwym i uprzejmym</a:t>
            </a:r>
            <a:endParaRPr lang="pl" sz="1400" dirty="0"/>
          </a:p>
          <a:p>
            <a:pPr algn="l" rtl="0">
              <a:lnSpc>
                <a:spcPct val="90000"/>
              </a:lnSpc>
            </a:pPr>
            <a:r>
              <a:rPr lang="pl" sz="1600" b="0" i="0" u="none">
                <a:ea typeface="SimSun" pitchFamily="2" charset="-122"/>
              </a:rPr>
              <a:t>Integralność 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>
                <a:ea typeface="SimSun" pitchFamily="2" charset="-122"/>
              </a:rPr>
              <a:t>Dotrzymywanie obietnic 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>
                <a:ea typeface="SimSun" pitchFamily="2" charset="-122"/>
              </a:rPr>
              <a:t>Poczucie odpowiedzialności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>
                <a:ea typeface="SimSun" pitchFamily="2" charset="-122"/>
              </a:rPr>
              <a:t>Publiczne i odpowiednie przepraszanie</a:t>
            </a:r>
          </a:p>
          <a:p>
            <a:pPr algn="l" rtl="0">
              <a:lnSpc>
                <a:spcPct val="90000"/>
              </a:lnSpc>
            </a:pPr>
            <a:r>
              <a:rPr lang="pl" sz="1600" b="0" i="0" u="none">
                <a:ea typeface="SimSun" pitchFamily="2" charset="-122"/>
              </a:rPr>
              <a:t>Uznanie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>
                <a:ea typeface="SimSun" pitchFamily="2" charset="-122"/>
              </a:rPr>
              <a:t>Chwalenie ludzi 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>
                <a:ea typeface="SimSun" pitchFamily="2" charset="-122"/>
              </a:rPr>
              <a:t>Publiczne podziękowania 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>
                <a:ea typeface="SimSun" pitchFamily="2" charset="-122"/>
              </a:rPr>
              <a:t>Wyrażanie pozytywnych opinii </a:t>
            </a:r>
          </a:p>
          <a:p>
            <a:pPr algn="l" rtl="0">
              <a:lnSpc>
                <a:spcPct val="90000"/>
              </a:lnSpc>
            </a:pPr>
            <a:r>
              <a:rPr lang="pl" sz="1600" b="0" i="0" u="none">
                <a:ea typeface="SimSun" pitchFamily="2" charset="-122"/>
              </a:rPr>
              <a:t>Wspieranie się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>
                <a:ea typeface="SimSun" pitchFamily="2" charset="-122"/>
              </a:rPr>
              <a:t>Wspieranie ludzi i przyjmowanie ich wkładu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>
                <a:ea typeface="SimSun" pitchFamily="2" charset="-122"/>
              </a:rPr>
              <a:t>Uczciwe i przejrzyste decyzje</a:t>
            </a:r>
          </a:p>
          <a:p>
            <a:pPr algn="l" rtl="0">
              <a:lnSpc>
                <a:spcPct val="90000"/>
              </a:lnSpc>
            </a:pPr>
            <a:r>
              <a:rPr lang="pl" sz="1600" b="0" i="0" u="none">
                <a:ea typeface="SimSun" pitchFamily="2" charset="-122"/>
              </a:rPr>
              <a:t>Pokora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>
                <a:ea typeface="SimSun" pitchFamily="2" charset="-122"/>
              </a:rPr>
              <a:t>„Wyjdź” ze swojego miejsca w hierarchi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>
                <a:ea typeface="SimSun" pitchFamily="2" charset="-122"/>
              </a:rPr>
              <a:t>Oferuj swoją pomoc, nie narzucaj jej</a:t>
            </a:r>
          </a:p>
          <a:p>
            <a:pPr marL="927100" lvl="2" indent="-255588" algn="l" rtl="0">
              <a:lnSpc>
                <a:spcPct val="90000"/>
              </a:lnSpc>
            </a:pPr>
            <a:endParaRPr lang="pl" altLang="zh-CN" sz="1300" dirty="0">
              <a:ea typeface="SimSun" pitchFamily="2" charset="-122"/>
            </a:endParaRPr>
          </a:p>
          <a:p>
            <a:pPr marL="592138" lvl="1" indent="-247650" algn="l" rtl="0">
              <a:lnSpc>
                <a:spcPct val="90000"/>
              </a:lnSpc>
            </a:pPr>
            <a:endParaRPr lang="pl" sz="1400" dirty="0"/>
          </a:p>
        </p:txBody>
      </p:sp>
    </p:spTree>
    <p:extLst>
      <p:ext uri="{BB962C8B-B14F-4D97-AF65-F5344CB8AC3E}">
        <p14:creationId xmlns:p14="http://schemas.microsoft.com/office/powerpoint/2010/main" val="10277069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3419C226-8E7B-4221-BC82-DCAB9F31063E}" type="slidenum">
              <a:rPr/>
              <a:pPr algn="l" rtl="0"/>
              <a:t>12</a:t>
            </a:fld>
            <a:endParaRPr lang="pl" altLang="en-US"/>
          </a:p>
        </p:txBody>
      </p:sp>
      <p:sp>
        <p:nvSpPr>
          <p:cNvPr id="36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Zachowania związane z uczestnictwem</a:t>
            </a:r>
          </a:p>
        </p:txBody>
      </p:sp>
      <p:sp>
        <p:nvSpPr>
          <p:cNvPr id="36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229600" cy="4878388"/>
          </a:xfrm>
          <a:noFill/>
          <a:ln/>
        </p:spPr>
        <p:txBody>
          <a:bodyPr>
            <a:normAutofit lnSpcReduction="10000"/>
          </a:bodyPr>
          <a:lstStyle/>
          <a:p>
            <a:pPr algn="l" rtl="0"/>
            <a:r>
              <a:rPr lang="pl" sz="1600" b="0" i="0" u="none"/>
              <a:t>Różnice filozoficzne</a:t>
            </a:r>
          </a:p>
          <a:p>
            <a:pPr marL="592138" lvl="1" indent="-247650" algn="l" rtl="0"/>
            <a:r>
              <a:rPr lang="pl" sz="1400" b="0" i="0" u="none"/>
              <a:t>Różne odpowiedzi na pytanie zależące od różnic ideologicznych lub filozoficznych</a:t>
            </a:r>
          </a:p>
          <a:p>
            <a:pPr marL="592138" lvl="1" indent="-247650" algn="l" rtl="0"/>
            <a:r>
              <a:rPr lang="pl" sz="1400" b="0" i="0" u="none"/>
              <a:t>Użyteczną umiejętnością jest odróżnianie prawdziwej „odpowiedzi” od propagandy  </a:t>
            </a:r>
          </a:p>
          <a:p>
            <a:pPr algn="l" rtl="0"/>
            <a:r>
              <a:rPr lang="pl" sz="1600" b="0" i="0" u="none"/>
              <a:t>Bezpodstawne informacje</a:t>
            </a:r>
          </a:p>
          <a:p>
            <a:pPr marL="592138" lvl="1" indent="-247650" algn="l" rtl="0"/>
            <a:r>
              <a:rPr lang="pl" sz="1400" b="0" i="0" u="none"/>
              <a:t>Większość informacji w społeczności ma, w najlepszym przypadku, charakter spekulacji ale podstawowe tezy powinny mieć jakąś podstawę, zwłaszcza gdy angażuje się w nie wielu członków</a:t>
            </a:r>
          </a:p>
          <a:p>
            <a:pPr algn="l" rtl="0"/>
            <a:r>
              <a:rPr lang="pl" sz="1600" b="0" i="0" u="none"/>
              <a:t>Kłótnie internetowe - „Jesteś kretynem”</a:t>
            </a:r>
          </a:p>
          <a:p>
            <a:pPr marL="592138" lvl="1" indent="-247650" algn="l" rtl="0"/>
            <a:r>
              <a:rPr lang="pl" sz="1400" b="0" i="0" u="none"/>
              <a:t>Mogą zawierać dobre pomysły ale generalnie są zachowaniem destruktywnym</a:t>
            </a:r>
          </a:p>
          <a:p>
            <a:pPr marL="592138" lvl="1" indent="-247650" algn="l" rtl="0"/>
            <a:r>
              <a:rPr lang="pl" sz="1400" b="0" i="0" u="none"/>
              <a:t>Jeśli biorący udział są płodnymi twórcami, najpierw pouczaj publicznie, potem ban’uj, nawet jeśli są znawcami tematu</a:t>
            </a:r>
          </a:p>
          <a:p>
            <a:pPr algn="l" rtl="0"/>
            <a:r>
              <a:rPr lang="pl" sz="1600" b="0" i="0" u="none"/>
              <a:t>Wtrącenia</a:t>
            </a:r>
          </a:p>
          <a:p>
            <a:pPr marL="592138" lvl="1" indent="-247650" algn="l" rtl="0"/>
            <a:r>
              <a:rPr lang="pl" sz="1400" b="0" i="0" u="none"/>
              <a:t>Rozpraszające, wątek lub rozmowa powinny być przeniesione w inne miejsce</a:t>
            </a:r>
          </a:p>
          <a:p>
            <a:pPr algn="l" rtl="0"/>
            <a:r>
              <a:rPr lang="pl" sz="1600" b="0" i="0" u="none"/>
              <a:t>„Ja to wszystko wiem”</a:t>
            </a:r>
          </a:p>
          <a:p>
            <a:pPr marL="592138" lvl="1" indent="-247650" algn="l" rtl="0"/>
            <a:r>
              <a:rPr lang="pl" sz="1400" b="0" i="0" u="none"/>
              <a:t>Może być pomocne, ale potrzebuje wskazówek jeżeli staje się nieznośne</a:t>
            </a:r>
          </a:p>
          <a:p>
            <a:pPr algn="l" rtl="0"/>
            <a:r>
              <a:rPr lang="pl" sz="1600" b="0" i="0" u="none"/>
              <a:t>Trollowanie</a:t>
            </a:r>
          </a:p>
          <a:p>
            <a:pPr marL="592138" lvl="1" indent="-247650" algn="l" rtl="0"/>
            <a:r>
              <a:rPr lang="pl" sz="1400" b="0" i="0" u="none"/>
              <a:t>Bezużyteczne, rozpraszające zachowanie</a:t>
            </a:r>
          </a:p>
          <a:p>
            <a:pPr algn="l" rtl="0"/>
            <a:r>
              <a:rPr lang="pl" sz="1600" b="0" i="0" u="none"/>
              <a:t>Zachowanie nowicujszy</a:t>
            </a:r>
          </a:p>
          <a:p>
            <a:pPr marL="592138" lvl="1" indent="-247650" algn="l" rtl="0"/>
            <a:r>
              <a:rPr lang="pl" sz="1400" b="0" i="0" u="none"/>
              <a:t>Wszystko wielkimi literami; zawieranie/cytowanie całej wiadomości; „Ja też”</a:t>
            </a:r>
          </a:p>
        </p:txBody>
      </p:sp>
    </p:spTree>
    <p:extLst>
      <p:ext uri="{BB962C8B-B14F-4D97-AF65-F5344CB8AC3E}">
        <p14:creationId xmlns:p14="http://schemas.microsoft.com/office/powerpoint/2010/main" val="20766056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E2E8D054-663D-4446-8BD3-A98C5D947374}" type="slidenum">
              <a:rPr/>
              <a:pPr algn="l" rtl="0"/>
              <a:t>13</a:t>
            </a:fld>
            <a:endParaRPr lang="pl" altLang="en-US"/>
          </a:p>
        </p:txBody>
      </p:sp>
      <p:sp>
        <p:nvSpPr>
          <p:cNvPr id="36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Oceny i rankingi</a:t>
            </a:r>
          </a:p>
        </p:txBody>
      </p:sp>
      <p:sp>
        <p:nvSpPr>
          <p:cNvPr id="36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087" y="1828799"/>
            <a:ext cx="8045513" cy="4267201"/>
          </a:xfrm>
          <a:noFill/>
          <a:ln/>
        </p:spPr>
        <p:txBody>
          <a:bodyPr>
            <a:noAutofit/>
          </a:bodyPr>
          <a:lstStyle/>
          <a:p>
            <a:pPr algn="l" rtl="0"/>
            <a:r>
              <a:rPr lang="pl" sz="1100" b="0" i="0" u="none" dirty="0"/>
              <a:t>Dodatkowym sposobem budowania zaufania, pomiędzy losowo wybranymi użytkownikami, jest narzucenie podstawowego poziomu pewności siebie wykorzystującego oceny i rankingi</a:t>
            </a:r>
            <a:endParaRPr lang="pl" sz="1100" dirty="0"/>
          </a:p>
          <a:p>
            <a:pPr algn="l" rtl="0"/>
            <a:r>
              <a:rPr lang="pl" sz="1100" b="0" i="0" u="none" dirty="0"/>
              <a:t>Ocena, w najprostszym rozumieniu, jest ustandaryzowaną wartością numeryczną przypisywaną rzeczy, w podanej skali </a:t>
            </a:r>
          </a:p>
          <a:p>
            <a:pPr marL="592138" lvl="1" indent="-247650" algn="l" rtl="0"/>
            <a:r>
              <a:rPr lang="pl" sz="1100" b="0" i="0" u="none" dirty="0"/>
              <a:t>Oceny mogą być stosowane do obiektów, produktów, stron lub ludzi Np.</a:t>
            </a:r>
          </a:p>
          <a:p>
            <a:pPr marL="927100" lvl="2" indent="-255588" algn="l" rtl="0"/>
            <a:r>
              <a:rPr lang="pl" sz="1100" b="0" i="0" u="none" dirty="0"/>
              <a:t>Strona - </a:t>
            </a:r>
            <a:r>
              <a:rPr lang="pl" sz="1100" b="0" i="0" u="none" dirty="0">
                <a:hlinkClick r:id="rId3"/>
              </a:rPr>
              <a:t>http://www-128.ibm.com/developerworks/aix/library/au-rundown.html</a:t>
            </a:r>
            <a:r>
              <a:rPr lang="pl" sz="1100" b="0" i="0" u="none" dirty="0"/>
              <a:t> (at bottom of page)</a:t>
            </a:r>
          </a:p>
          <a:p>
            <a:pPr marL="927100" lvl="2" indent="-255588" algn="l" rtl="0"/>
            <a:r>
              <a:rPr lang="pl" sz="1100" b="0" i="0" u="none" dirty="0"/>
              <a:t>Produkt - </a:t>
            </a:r>
            <a:r>
              <a:rPr lang="pl" sz="1100" b="0" i="0" u="none" dirty="0">
                <a:hlinkClick r:id="rId4"/>
              </a:rPr>
              <a:t>http://www.amazon.com/gp/customer-reviews/write-a-review.html/002-5897399-1763219?ie=UTF8&amp;asin=0131870025&amp;store=books</a:t>
            </a:r>
            <a:endParaRPr lang="pl" sz="1100" dirty="0"/>
          </a:p>
          <a:p>
            <a:pPr marL="592138" lvl="1" indent="-247650" algn="l" rtl="0"/>
            <a:r>
              <a:rPr lang="pl" sz="1100" b="0" i="0" u="none" dirty="0"/>
              <a:t>Oceny powinny być przypisywane w obrębie całej strony społecznościowej, a nie tylko w wybranych obszarach, po to, aby uniknąć preferencyjnego traktowania</a:t>
            </a:r>
          </a:p>
          <a:p>
            <a:pPr marL="592138" lvl="1" indent="-247650" algn="l" rtl="0"/>
            <a:r>
              <a:rPr lang="pl" sz="1100" b="0" i="0" u="none" dirty="0"/>
              <a:t>System powinien pozwalać na przesłanie oceny każdemu członkowi określonej grupy odbiorców, a nie tylko wybranej podgrupie (Zwróć jednak uwagę na notatkę dotyczącą nierównego uczestnictwa)</a:t>
            </a:r>
          </a:p>
          <a:p>
            <a:pPr marL="592138" lvl="1" indent="-247650" algn="l" rtl="0"/>
            <a:r>
              <a:rPr lang="pl" sz="1100" b="0" i="0" u="none" dirty="0"/>
              <a:t>Recenzja jest bardziej szczegółową lub opisową oceną.</a:t>
            </a:r>
            <a:endParaRPr lang="pl" sz="1100" dirty="0"/>
          </a:p>
          <a:p>
            <a:pPr algn="l" rtl="0"/>
            <a:r>
              <a:rPr lang="pl" sz="1100" b="0" i="0" u="none" dirty="0"/>
              <a:t>Ranking jest skalą porównawczą lub poziomami występującymi pomiędzy różnymi rzeczami</a:t>
            </a:r>
          </a:p>
          <a:p>
            <a:pPr marL="592138" lvl="1" indent="-247650" algn="l" rtl="0"/>
            <a:r>
              <a:rPr lang="pl" sz="1100" b="0" i="0" u="none" dirty="0"/>
              <a:t>Rankingi mogą być stosowane do obiektów, produktów, stron lub ludzi</a:t>
            </a:r>
          </a:p>
          <a:p>
            <a:pPr marL="592138" lvl="1" indent="-247650" algn="l" rtl="0"/>
            <a:r>
              <a:rPr lang="pl" sz="1100" b="0" i="0" u="none" dirty="0"/>
              <a:t>Stopień może być pokazany jako poziom osiągnieć lub punkt na skali</a:t>
            </a:r>
          </a:p>
          <a:p>
            <a:pPr marL="927100" lvl="2" indent="-255588" algn="l" rtl="0"/>
            <a:r>
              <a:rPr lang="pl" sz="1100" b="0" i="0" u="none" dirty="0"/>
              <a:t>Np. zielona gwiazdka na eBay oznacza, że sprzedawca otrzymał od 5000 do 9999 punktów (</a:t>
            </a:r>
            <a:r>
              <a:rPr lang="pl" sz="1100" b="0" i="0" u="none" dirty="0">
                <a:hlinkClick r:id="rId5"/>
              </a:rPr>
              <a:t>http://pages.ebay.com/help/feedback/reputation-stars.html</a:t>
            </a:r>
            <a:r>
              <a:rPr lang="pl" sz="1100" b="0" i="0" u="none" dirty="0"/>
              <a:t>)</a:t>
            </a:r>
          </a:p>
          <a:p>
            <a:pPr marL="927100" lvl="2" indent="-255588" algn="l" rtl="0"/>
            <a:r>
              <a:rPr lang="pl" sz="1100" b="0" i="0" u="none" dirty="0"/>
              <a:t>Np. sieć deweloperów SAP pokazuje tylko punkty </a:t>
            </a:r>
            <a:r>
              <a:rPr lang="pl" sz="1200" b="0" i="0" u="none" dirty="0"/>
              <a:t>(</a:t>
            </a:r>
            <a:r>
              <a:rPr lang="pl" sz="1200" b="0" i="0" u="none" dirty="0">
                <a:hlinkClick r:id="rId6"/>
              </a:rPr>
              <a:t>https://www.sdn.sap.com/irj/sdn/topcontributors</a:t>
            </a:r>
            <a:r>
              <a:rPr lang="pl" sz="1200" b="0" i="0" u="none" dirty="0"/>
              <a:t>)</a:t>
            </a:r>
            <a:endParaRPr lang="pl" sz="1200" dirty="0"/>
          </a:p>
        </p:txBody>
      </p:sp>
    </p:spTree>
    <p:extLst>
      <p:ext uri="{BB962C8B-B14F-4D97-AF65-F5344CB8AC3E}">
        <p14:creationId xmlns:p14="http://schemas.microsoft.com/office/powerpoint/2010/main" val="3509365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4034E7CA-FAAF-41F7-9EB2-21C65680473D}" type="slidenum">
              <a:rPr/>
              <a:pPr algn="l" rtl="0"/>
              <a:t>14</a:t>
            </a:fld>
            <a:endParaRPr lang="pl" altLang="en-US"/>
          </a:p>
        </p:txBody>
      </p:sp>
      <p:sp>
        <p:nvSpPr>
          <p:cNvPr id="36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Punkty uczestnictwa i nagrody</a:t>
            </a:r>
          </a:p>
        </p:txBody>
      </p:sp>
      <p:sp>
        <p:nvSpPr>
          <p:cNvPr id="36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994" y="1524000"/>
            <a:ext cx="8229600" cy="5260975"/>
          </a:xfrm>
          <a:noFill/>
          <a:ln/>
        </p:spPr>
        <p:txBody>
          <a:bodyPr>
            <a:normAutofit lnSpcReduction="10000"/>
          </a:bodyPr>
          <a:lstStyle/>
          <a:p>
            <a:pPr algn="l" rtl="0"/>
            <a:r>
              <a:rPr lang="pl" sz="1600" b="0" i="0" u="none"/>
              <a:t>Programy uczestnictwa i nagród są inne niż punkty ocen/rankingów </a:t>
            </a:r>
          </a:p>
          <a:p>
            <a:pPr marL="592138" lvl="1" indent="-247650" algn="l" rtl="0"/>
            <a:r>
              <a:rPr lang="pl" sz="1400" b="0" i="0" u="none"/>
              <a:t>Np. program American Express Rewards, nagrody Upromise.com</a:t>
            </a:r>
          </a:p>
          <a:p>
            <a:endParaRPr lang="pl" sz="1600" dirty="0"/>
          </a:p>
          <a:p>
            <a:pPr algn="l" rtl="0"/>
            <a:r>
              <a:rPr lang="pl" sz="1600" b="0" i="0" u="none"/>
              <a:t>Zazwyczaj są to nagrody dla indywidualnych członków (przyznawane przez stronę internetową) wręczane za czynności związane z uczestnictwem mające na celu zachęcenie do dalszej współpracy. Dla odróżnienia, ocena lub ranking są punktami przydzielanymi zazwyczaj pomiędzy członkami.</a:t>
            </a:r>
          </a:p>
          <a:p>
            <a:endParaRPr lang="pl" sz="1600" dirty="0"/>
          </a:p>
          <a:p>
            <a:pPr algn="l" rtl="0"/>
            <a:r>
              <a:rPr lang="pl" sz="1600" b="0" i="0" u="none"/>
              <a:t>Jest to forma waluty (niekoniecznie w znaczeniu dolarów), zwłaszcza gdy punkty te mogą być wymieniane na wymierne korzyści (np. nowy laptop, iPod itp.). a więc musisz być ostrożny jeżeli chodzi o ich przydzielanie.</a:t>
            </a:r>
          </a:p>
          <a:p>
            <a:pPr marL="592138" lvl="1" indent="-247650" algn="l" rtl="0"/>
            <a:r>
              <a:rPr lang="pl" sz="1400" b="0" i="0" u="none"/>
              <a:t>Zazwyczaj jest to system oparty na wzorach, a więc jest bezstronny wśród użytkowników.</a:t>
            </a:r>
          </a:p>
          <a:p>
            <a:pPr marL="592138" lvl="1" indent="-247650" algn="l" rtl="0"/>
            <a:r>
              <a:rPr lang="pl" sz="1400" b="0" i="0" u="none"/>
              <a:t>Wzór może być oparty na wielu źródłach: punkty wręczane za każdy wpis, całkowity ruch związany z wpisem użytkownika w określonym czasie, liczba komentarzy/odpowiedzi do wpisów użytkownika, itp.</a:t>
            </a:r>
          </a:p>
          <a:p>
            <a:pPr marL="592138" lvl="1" indent="-247650" algn="l" rtl="0"/>
            <a:r>
              <a:rPr lang="pl" sz="1400" b="0" i="0" u="none"/>
              <a:t>Wzory mogą mieć swoje składniki i czynniki: np. specjalne wydarzenia lub promocje, ogólna ocena użytkownika za dany wpis, itp.</a:t>
            </a:r>
          </a:p>
          <a:p>
            <a:endParaRPr lang="pl" sz="1600" dirty="0"/>
          </a:p>
          <a:p>
            <a:pPr algn="l" rtl="0"/>
            <a:r>
              <a:rPr lang="pl" sz="1600" b="0" i="0" u="none"/>
              <a:t>Następstwem tego są nagrody przyznawane przez witrynę użytkownikowi za szczególną aktywność merytoryczną lub osiągnięcia. </a:t>
            </a:r>
          </a:p>
          <a:p>
            <a:endParaRPr lang="pl" sz="1600" dirty="0"/>
          </a:p>
        </p:txBody>
      </p:sp>
    </p:spTree>
    <p:extLst>
      <p:ext uri="{BB962C8B-B14F-4D97-AF65-F5344CB8AC3E}">
        <p14:creationId xmlns:p14="http://schemas.microsoft.com/office/powerpoint/2010/main" val="3367434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543653D-EBB8-4AFE-8662-67DA24318303}" type="slidenum">
              <a:rPr/>
              <a:pPr algn="l" rtl="0"/>
              <a:t>15</a:t>
            </a:fld>
            <a:endParaRPr lang="pl" altLang="en-US"/>
          </a:p>
        </p:txBody>
      </p:sp>
      <p:sp>
        <p:nvSpPr>
          <p:cNvPr id="36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Statystyki i analizy internetowe</a:t>
            </a:r>
          </a:p>
        </p:txBody>
      </p:sp>
      <p:sp>
        <p:nvSpPr>
          <p:cNvPr id="36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820" y="1447800"/>
            <a:ext cx="8229600" cy="5260975"/>
          </a:xfrm>
          <a:noFill/>
          <a:ln/>
        </p:spPr>
        <p:txBody>
          <a:bodyPr/>
          <a:lstStyle/>
          <a:p>
            <a:pPr algn="l" rtl="0"/>
            <a:r>
              <a:rPr lang="pl" sz="1600" b="0" i="0" u="none"/>
              <a:t>Dlaczego statystyki?</a:t>
            </a:r>
          </a:p>
          <a:p>
            <a:pPr marL="592138" lvl="1" indent="-247650" algn="l" rtl="0"/>
            <a:r>
              <a:rPr lang="pl" sz="1400" b="0" i="0" u="none"/>
              <a:t>Pokazują aktywność i wzrost</a:t>
            </a:r>
          </a:p>
          <a:p>
            <a:pPr marL="592138" lvl="1" indent="-247650" algn="l" rtl="0"/>
            <a:r>
              <a:rPr lang="pl" sz="1400" b="0" i="0" u="none"/>
              <a:t>Określają popularne obszary lub problematyczne miejsca</a:t>
            </a:r>
            <a:endParaRPr lang="pl" sz="1400" dirty="0"/>
          </a:p>
          <a:p>
            <a:pPr marL="592138" lvl="1" indent="-247650" algn="l" rtl="0"/>
            <a:r>
              <a:rPr lang="pl" sz="1400" b="0" i="0" u="none"/>
              <a:t>Znajdują czynniki wpływające na punkt zwrotny</a:t>
            </a:r>
          </a:p>
          <a:p>
            <a:pPr marL="592138" lvl="1" indent="-247650" algn="l" rtl="0"/>
            <a:r>
              <a:rPr lang="pl" sz="1400" b="0" i="0" u="none"/>
              <a:t>Określają środowiskowy potencjał użytkownika</a:t>
            </a:r>
          </a:p>
          <a:p>
            <a:pPr marL="592138" lvl="1" indent="-247650" algn="l" rtl="0"/>
            <a:r>
              <a:rPr lang="pl" sz="1400" b="0" i="0" u="none"/>
              <a:t>Pozwalają zrozumieć doświadczenia użytkownika (związane z Twoim projektem)</a:t>
            </a:r>
          </a:p>
          <a:p>
            <a:pPr marL="592138" lvl="1" indent="-247650" algn="l" rtl="0"/>
            <a:r>
              <a:rPr lang="pl" sz="1400" b="0" i="0" u="none"/>
              <a:t>Określają syndykację i szanse na współpracę</a:t>
            </a:r>
          </a:p>
          <a:p>
            <a:pPr marL="592138" lvl="1" indent="-247650" algn="l" rtl="0"/>
            <a:r>
              <a:rPr lang="pl" sz="1400" b="0" i="0" u="none"/>
              <a:t>Wyjaśniają Twojemu zarządowi przebieg spraw</a:t>
            </a:r>
          </a:p>
          <a:p>
            <a:pPr marL="592138" lvl="1" indent="-247650" algn="l" rtl="0"/>
            <a:endParaRPr lang="pl" sz="1400" dirty="0"/>
          </a:p>
          <a:p>
            <a:pPr algn="l" rtl="0"/>
            <a:r>
              <a:rPr lang="pl" sz="1600" b="0" i="0" u="none"/>
              <a:t>Książki i artykuły</a:t>
            </a:r>
          </a:p>
          <a:p>
            <a:pPr marL="592138" lvl="1" indent="-247650" algn="l" rtl="0"/>
            <a:r>
              <a:rPr lang="pl" sz="1400" b="0" i="0" u="none"/>
              <a:t>Web metrics (Wiley, 2002) - ISBN: 0471220728</a:t>
            </a:r>
          </a:p>
          <a:p>
            <a:pPr marL="592138" lvl="1" indent="-247650" algn="l" rtl="0"/>
            <a:r>
              <a:rPr lang="pl" sz="1400" b="0" i="0" u="none"/>
              <a:t>Practical Web traffic analysis (Apress, 2003) - ISBN: 1590592085</a:t>
            </a:r>
          </a:p>
          <a:p>
            <a:pPr marL="592138" lvl="1" indent="-247650" algn="l" rtl="0"/>
            <a:r>
              <a:rPr lang="pl" sz="1400" b="0" i="0" u="none"/>
              <a:t>Web Analytics Demystified (Celio Group Media, 2004) - ISBN: 0974358428</a:t>
            </a:r>
          </a:p>
          <a:p>
            <a:pPr marL="592138" lvl="1" indent="-247650" algn="l" rtl="0"/>
            <a:r>
              <a:rPr lang="pl" sz="1400" b="0" i="0" u="none"/>
              <a:t>Dollars &amp; Sense of Web Analytics - </a:t>
            </a:r>
            <a:r>
              <a:rPr lang="pl" sz="1400" b="0" i="0" u="none">
                <a:hlinkClick r:id="rId3"/>
              </a:rPr>
              <a:t>http://www.digital-web.com/articles/dollars_and_sense_of_web_analytics/</a:t>
            </a:r>
            <a:r>
              <a:rPr lang="pl" sz="1400" b="0" i="0" u="none"/>
              <a:t> </a:t>
            </a:r>
          </a:p>
          <a:p>
            <a:pPr marL="592138" lvl="1" indent="-247650" algn="l" rtl="0"/>
            <a:r>
              <a:rPr lang="pl" sz="1400" b="0" i="0" u="none"/>
              <a:t>Measuring Web traffic - </a:t>
            </a:r>
            <a:r>
              <a:rPr lang="pl" sz="1400" b="0" i="0" u="none">
                <a:hlinkClick r:id="rId4"/>
              </a:rPr>
              <a:t>http://www-128.ibm.com/developerworks/web/library/wa-mwt1/</a:t>
            </a:r>
            <a:r>
              <a:rPr lang="pl" sz="1400" b="0" i="0" u="none"/>
              <a:t> </a:t>
            </a:r>
          </a:p>
          <a:p>
            <a:pPr marL="592138" lvl="1" indent="-247650" algn="l" rtl="0"/>
            <a:r>
              <a:rPr lang="pl" sz="1400" b="0" i="0" u="none"/>
              <a:t>Web traffic analysis and User experience - </a:t>
            </a:r>
            <a:r>
              <a:rPr lang="pl" sz="1400" b="0" i="0" u="none">
                <a:hlinkClick r:id="rId5"/>
              </a:rPr>
              <a:t>http://www.boxesandarrows.com/view/web_traffic_analytics_and_user_experience</a:t>
            </a:r>
            <a:r>
              <a:rPr lang="pl" sz="1400" b="0" i="0" u="non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9020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13D3F97-B1F6-4EB4-B6F8-45770594F8C0}" type="slidenum">
              <a:rPr/>
              <a:pPr algn="l" rtl="0"/>
              <a:t>16</a:t>
            </a:fld>
            <a:endParaRPr lang="pl" altLang="en-US"/>
          </a:p>
        </p:txBody>
      </p:sp>
      <p:sp>
        <p:nvSpPr>
          <p:cNvPr id="36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Narzędzia do statystyk</a:t>
            </a:r>
          </a:p>
        </p:txBody>
      </p:sp>
      <p:sp>
        <p:nvSpPr>
          <p:cNvPr id="36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8229600" cy="5260975"/>
          </a:xfrm>
          <a:noFill/>
          <a:ln/>
        </p:spPr>
        <p:txBody>
          <a:bodyPr/>
          <a:lstStyle/>
          <a:p>
            <a:pPr algn="l" rtl="0"/>
            <a:r>
              <a:rPr lang="pl" sz="2000" b="0" i="0" u="none"/>
              <a:t>Narzędzia do zbierania internetowych danych statystycznych</a:t>
            </a:r>
          </a:p>
          <a:p>
            <a:pPr marL="592138" lvl="1" indent="-247650" algn="l" rtl="0"/>
            <a:r>
              <a:rPr lang="pl" sz="1800" b="0" i="0" u="none">
                <a:hlinkClick r:id="rId3"/>
              </a:rPr>
              <a:t>http://digitalenterprise.org/metrics/metrics.html</a:t>
            </a:r>
            <a:endParaRPr lang="pl" sz="1800" dirty="0"/>
          </a:p>
          <a:p>
            <a:pPr marL="592138" lvl="1" indent="-247650" algn="l" rtl="0"/>
            <a:r>
              <a:rPr lang="pl" sz="1800" b="0" i="0" u="none"/>
              <a:t>http://directory.google.com/Top/Computers/Software/Internet/Site_Management/Log_Analysis/Commercial/ </a:t>
            </a:r>
          </a:p>
          <a:p>
            <a:pPr algn="l" rtl="0"/>
            <a:r>
              <a:rPr lang="pl" sz="2000" b="0" i="0" u="none"/>
              <a:t>Narzędzia i arkusze kalkulacyjne do analizy statystyk internetowych </a:t>
            </a:r>
          </a:p>
          <a:p>
            <a:pPr marL="592138" lvl="1" indent="-247650" algn="l" rtl="0"/>
            <a:r>
              <a:rPr lang="pl" sz="1800" b="0" i="0" u="none"/>
              <a:t>Pobierają dane ze źródeł/magazynów danych statystycznych</a:t>
            </a:r>
          </a:p>
          <a:p>
            <a:pPr marL="592138" lvl="1" indent="-247650" algn="l" rtl="0"/>
            <a:r>
              <a:rPr lang="pl" sz="1800" b="0" i="0" u="none"/>
              <a:t>Generują niestandardowe plastry informacji</a:t>
            </a:r>
          </a:p>
          <a:p>
            <a:pPr marL="592138" lvl="1" indent="-247650" algn="l" rtl="0"/>
            <a:r>
              <a:rPr lang="pl" sz="1800" b="0" i="0" u="none"/>
              <a:t>Arkusze kalkulacyjne są ciągle powszechne pomimo tego, że dostępnych jest wiele zaawansowanych narzędzi</a:t>
            </a:r>
          </a:p>
          <a:p>
            <a:pPr algn="l" rtl="0"/>
            <a:r>
              <a:rPr lang="pl" sz="2000" b="0" i="0" u="none"/>
              <a:t>Tworzenie wykresów i rysunków</a:t>
            </a:r>
          </a:p>
          <a:p>
            <a:pPr marL="592138" lvl="1" indent="-247650" algn="l" rtl="0"/>
            <a:r>
              <a:rPr lang="pl" sz="1800" b="0" i="0" u="none"/>
              <a:t>Wizualnie przedstawiaj kluczowe statystyki do celów raportowych</a:t>
            </a:r>
          </a:p>
          <a:p>
            <a:pPr marL="592138" lvl="1" indent="-247650" algn="l" rtl="0"/>
            <a:r>
              <a:rPr lang="pl" sz="1800" b="0" i="0" u="none"/>
              <a:t>Używaj rysunków aby zrozumieć wzrost społeczności</a:t>
            </a:r>
          </a:p>
          <a:p>
            <a:endParaRPr lang="pl" sz="2000" dirty="0"/>
          </a:p>
        </p:txBody>
      </p:sp>
    </p:spTree>
    <p:extLst>
      <p:ext uri="{BB962C8B-B14F-4D97-AF65-F5344CB8AC3E}">
        <p14:creationId xmlns:p14="http://schemas.microsoft.com/office/powerpoint/2010/main" val="3643694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CC0F22EE-7562-4712-AF17-486BB52D2975}" type="slidenum">
              <a:rPr/>
              <a:pPr algn="l" rtl="0"/>
              <a:t>17</a:t>
            </a:fld>
            <a:endParaRPr lang="pl" altLang="en-US"/>
          </a:p>
        </p:txBody>
      </p:sp>
      <p:sp>
        <p:nvSpPr>
          <p:cNvPr id="36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Statystyki</a:t>
            </a:r>
          </a:p>
        </p:txBody>
      </p:sp>
      <p:sp>
        <p:nvSpPr>
          <p:cNvPr id="36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8229600" cy="5260975"/>
          </a:xfrm>
          <a:noFill/>
          <a:ln/>
        </p:spPr>
        <p:txBody>
          <a:bodyPr>
            <a:normAutofit fontScale="92500" lnSpcReduction="20000"/>
          </a:bodyPr>
          <a:lstStyle/>
          <a:p>
            <a:pPr algn="l" rtl="0"/>
            <a:r>
              <a:rPr lang="pl" sz="2000" b="0" i="0" u="none"/>
              <a:t>Standardowe statystyki strony internetowej</a:t>
            </a:r>
          </a:p>
          <a:p>
            <a:pPr marL="592138" lvl="1" indent="-247650" algn="l" rtl="0"/>
            <a:r>
              <a:rPr lang="pl" sz="1800" b="0" i="0" u="none"/>
              <a:t>Unikalni odwiedzający – ciasteczka identyfikują tego samego użytkownika przez ustalony czas (miesiąc)</a:t>
            </a:r>
          </a:p>
          <a:p>
            <a:pPr marL="592138" lvl="1" indent="-247650" algn="l" rtl="0"/>
            <a:r>
              <a:rPr lang="pl" sz="1800" b="0" i="0" u="none"/>
              <a:t>Nowi odwiedzający vs ponowni odwiedzający – powtórzenie z wcześniejszych okresów</a:t>
            </a:r>
          </a:p>
          <a:p>
            <a:pPr marL="592138" lvl="1" indent="-247650" algn="l" rtl="0"/>
            <a:r>
              <a:rPr lang="pl" sz="1800" b="0" i="0" u="none"/>
              <a:t>Liczba odwiedzin przypadających na odwiedzającego - liczba określająca ile razy odwiedzający powrócił na stronę w ustalonym czasie</a:t>
            </a:r>
          </a:p>
          <a:p>
            <a:pPr marL="592138" lvl="1" indent="-247650" algn="l" rtl="0"/>
            <a:r>
              <a:rPr lang="pl" sz="1800" b="0" i="0" u="none"/>
              <a:t>Odwiedziny strony – wszystkie elementy strony liczą się jako pojedyncza strona</a:t>
            </a:r>
          </a:p>
          <a:p>
            <a:pPr marL="927100" lvl="2" indent="-255588" algn="l" rtl="0"/>
            <a:r>
              <a:rPr lang="pl" sz="800" b="0" i="0" u="none"/>
              <a:t>Staje się to bardziej skomplikowane wraz z wykorzsytaniem stron dynamicznych, AJAXa, portletów</a:t>
            </a:r>
            <a:endParaRPr lang="pl" sz="800" dirty="0"/>
          </a:p>
          <a:p>
            <a:pPr marL="592138" lvl="1" indent="-247650" algn="l" rtl="0"/>
            <a:r>
              <a:rPr lang="pl" sz="1800" b="0" i="0" u="none"/>
              <a:t>Skierowania i „wkliknięcia” (wejściowe i wyjściowe)</a:t>
            </a:r>
          </a:p>
          <a:p>
            <a:pPr marL="927100" lvl="2" indent="-255588" algn="l" rtl="0"/>
            <a:r>
              <a:rPr lang="pl" sz="800" b="0" i="0" u="none"/>
              <a:t>Skąd pochodzą, dokąd zmierzają</a:t>
            </a:r>
          </a:p>
          <a:p>
            <a:pPr marL="592138" lvl="1" indent="-247650" algn="l" rtl="0"/>
            <a:r>
              <a:rPr lang="pl" sz="1800" b="0" i="0" u="none"/>
              <a:t>Geografia – Ameryka Północna, Europa lub kraj</a:t>
            </a:r>
          </a:p>
          <a:p>
            <a:pPr marL="592138" lvl="1" indent="-247650" algn="l" rtl="0"/>
            <a:r>
              <a:rPr lang="pl" sz="1800" b="0" i="0" u="none"/>
              <a:t>Użyta przeglądarka internetowa (np. Internet Explorer, Firefox, Opera i ich wersje)</a:t>
            </a:r>
          </a:p>
          <a:p>
            <a:pPr marL="592138" lvl="1" indent="-247650" algn="l" rtl="0"/>
            <a:r>
              <a:rPr lang="pl" sz="1800" b="0" i="0" u="none"/>
              <a:t>Język/ustawienia regionalne (np. Mandarin, Taiwanese, English (UK), English (US) )</a:t>
            </a:r>
          </a:p>
          <a:p>
            <a:pPr marL="592138" lvl="1" indent="-247650" algn="l" rtl="0"/>
            <a:r>
              <a:rPr lang="pl" sz="1800" b="0" i="0" u="none"/>
              <a:t>Rozdzielczość ekranu (np. 800x600, 1024x768, 1920x1280)</a:t>
            </a:r>
          </a:p>
          <a:p>
            <a:pPr marL="592138" lvl="1" indent="-247650" algn="l" rtl="0"/>
            <a:r>
              <a:rPr lang="pl" sz="1800" b="0" i="0" u="none"/>
              <a:t>Platforma –  Windows (wersja), Mac (wersja), Linux, itp.</a:t>
            </a:r>
          </a:p>
          <a:p>
            <a:pPr marL="592138" lvl="1" indent="-247650" algn="l" rtl="0"/>
            <a:r>
              <a:rPr lang="pl" sz="1800" b="0" i="0" u="none"/>
              <a:t>Nazwy domen – domeny najwyższego poziomu, statystyki domeny</a:t>
            </a:r>
          </a:p>
        </p:txBody>
      </p:sp>
    </p:spTree>
    <p:extLst>
      <p:ext uri="{BB962C8B-B14F-4D97-AF65-F5344CB8AC3E}">
        <p14:creationId xmlns:p14="http://schemas.microsoft.com/office/powerpoint/2010/main" val="2918874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885899C1-DF30-4794-A6E9-E8FD9A819A1E}" type="slidenum">
              <a:rPr/>
              <a:pPr algn="l" rtl="0"/>
              <a:t>18</a:t>
            </a:fld>
            <a:endParaRPr lang="pl" altLang="en-US"/>
          </a:p>
        </p:txBody>
      </p:sp>
      <p:sp>
        <p:nvSpPr>
          <p:cNvPr id="36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Statystyki</a:t>
            </a:r>
          </a:p>
        </p:txBody>
      </p:sp>
      <p:sp>
        <p:nvSpPr>
          <p:cNvPr id="36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8229600" cy="5260975"/>
          </a:xfrm>
          <a:noFill/>
          <a:ln/>
        </p:spPr>
        <p:txBody>
          <a:bodyPr/>
          <a:lstStyle/>
          <a:p>
            <a:pPr algn="l" rtl="0"/>
            <a:r>
              <a:rPr lang="pl" sz="1600" b="0" i="0" u="none"/>
              <a:t>Statystyki zaawansowane</a:t>
            </a:r>
          </a:p>
          <a:p>
            <a:pPr marL="592138" lvl="1" indent="-247650" algn="l" rtl="0"/>
            <a:r>
              <a:rPr lang="pl" sz="1400" b="0" i="0" u="none"/>
              <a:t>Głębokość – jak dużo stron wgłąb odwiedzili po pierwszej stronie</a:t>
            </a:r>
          </a:p>
          <a:p>
            <a:pPr marL="592138" lvl="1" indent="-247650" algn="l" rtl="0"/>
            <a:r>
              <a:rPr lang="pl" sz="1400" b="0" i="0" u="none"/>
              <a:t>Długość odwiedzin – jak długo pozostali na stronie</a:t>
            </a:r>
          </a:p>
          <a:p>
            <a:pPr marL="592138" lvl="1" indent="-247650" algn="l" rtl="0"/>
            <a:r>
              <a:rPr lang="pl" sz="1400" b="0" i="0" u="none"/>
              <a:t>Partnerzy syndykacji, płatne reklamy, płatny ruch</a:t>
            </a:r>
          </a:p>
          <a:p>
            <a:pPr algn="l" rtl="0"/>
            <a:r>
              <a:rPr lang="pl" sz="1600" b="0" i="0" u="none"/>
              <a:t>Elementy związane ze statystykami</a:t>
            </a:r>
          </a:p>
          <a:p>
            <a:pPr marL="592138" lvl="1" indent="-247650" algn="l" rtl="0"/>
            <a:r>
              <a:rPr lang="pl" sz="1400" b="0" i="0" u="none"/>
              <a:t>Adresy internetowe (URL)</a:t>
            </a:r>
          </a:p>
          <a:p>
            <a:pPr marL="592138" lvl="1" indent="-247650" algn="l" rtl="0"/>
            <a:r>
              <a:rPr lang="pl" sz="1400" b="0" i="0" u="none"/>
              <a:t>Kody taktyczne/tagi</a:t>
            </a:r>
          </a:p>
          <a:p>
            <a:pPr marL="592138" lvl="1" indent="-247650" algn="l" rtl="0"/>
            <a:r>
              <a:rPr lang="pl" sz="1400" b="0" i="0" u="none"/>
              <a:t>Rejestracje, logowania/opt-in członków</a:t>
            </a:r>
          </a:p>
          <a:p>
            <a:pPr marL="592138" lvl="1" indent="-247650" algn="l" rtl="0"/>
            <a:r>
              <a:rPr lang="pl" sz="1400" b="0" i="0" u="none"/>
              <a:t>Kategorie / Zestaw adresów internetowych / Filtry</a:t>
            </a:r>
          </a:p>
          <a:p>
            <a:pPr marL="592138" lvl="1" indent="-247650" algn="l" rtl="0"/>
            <a:r>
              <a:rPr lang="pl" sz="1400" b="0" i="0" u="none"/>
              <a:t>Środek transportu – HTTP, RSS, Atom, OPML </a:t>
            </a:r>
          </a:p>
          <a:p>
            <a:pPr marL="592138" lvl="1" indent="-247650" algn="l" rtl="0"/>
            <a:r>
              <a:rPr lang="pl" sz="1400" b="0" i="0" u="none"/>
              <a:t>Żródła - wewnętrzne, zewnętrzne, wyszukiwarki internetowe, „trackbacki”, partnerzy</a:t>
            </a:r>
          </a:p>
          <a:p>
            <a:pPr marL="592138" lvl="1" indent="-247650" algn="l" rtl="0"/>
            <a:r>
              <a:rPr lang="pl" sz="1400" b="0" i="0" u="none"/>
              <a:t>Okres – kwartalnie, połrocznie, rocznie, rok do danej chwili</a:t>
            </a:r>
          </a:p>
          <a:p>
            <a:pPr algn="l" rtl="0"/>
            <a:r>
              <a:rPr lang="pl" sz="1600" b="0" i="0" u="none"/>
              <a:t>Porównania/wzrost</a:t>
            </a:r>
          </a:p>
          <a:p>
            <a:pPr marL="592138" lvl="1" indent="-247650" algn="l" rtl="0"/>
            <a:r>
              <a:rPr lang="pl" sz="1400" b="0" i="0" u="none"/>
              <a:t>Okresy względne - rok do roku, kwartał do kwartału</a:t>
            </a:r>
          </a:p>
          <a:p>
            <a:pPr marL="592138" lvl="1" indent="-247650" algn="l" rtl="0"/>
            <a:r>
              <a:rPr lang="pl" sz="1400" b="0" i="0" u="none"/>
              <a:t>Aktywność szczytowa</a:t>
            </a:r>
          </a:p>
          <a:p>
            <a:pPr marL="592138" lvl="1" indent="-247650" algn="l" rtl="0"/>
            <a:r>
              <a:rPr lang="pl" sz="1400" b="0" i="0" u="none"/>
              <a:t>Jedna usługa (np. wszystkie blogi) vs ogół (wszystkie blogi, strony wiki, fora, itp.)</a:t>
            </a:r>
          </a:p>
          <a:p>
            <a:pPr marL="592138" lvl="1" indent="-247650" algn="l" rtl="0"/>
            <a:r>
              <a:rPr lang="pl" sz="1400" b="0" i="0" u="none"/>
              <a:t>Jeden użytkownik (np. jeden twórca bloga) vs wszyscy związani z usługą (np. wszystkie blogi)</a:t>
            </a:r>
          </a:p>
          <a:p>
            <a:pPr marL="592138" lvl="1" indent="-247650" algn="l" rtl="0"/>
            <a:r>
              <a:rPr lang="pl" sz="1400" b="0" i="0" u="none"/>
              <a:t>Jeden użytkownik vs ogół (wszystkie blogi, strony wiki, itp.)</a:t>
            </a:r>
          </a:p>
          <a:p>
            <a:pPr marL="592138" lvl="1" indent="-247650" algn="l" rtl="0"/>
            <a:endParaRPr lang="pl" sz="1400" dirty="0"/>
          </a:p>
        </p:txBody>
      </p:sp>
    </p:spTree>
    <p:extLst>
      <p:ext uri="{BB962C8B-B14F-4D97-AF65-F5344CB8AC3E}">
        <p14:creationId xmlns:p14="http://schemas.microsoft.com/office/powerpoint/2010/main" val="4274384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F374B7D3-6D29-43A8-9E29-892CB16FADA8}" type="slidenum">
              <a:rPr/>
              <a:pPr algn="l" rtl="0"/>
              <a:t>19</a:t>
            </a:fld>
            <a:endParaRPr lang="pl" altLang="en-US"/>
          </a:p>
        </p:txBody>
      </p:sp>
      <p:sp>
        <p:nvSpPr>
          <p:cNvPr id="36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Statystyki na poziomie usługi</a:t>
            </a:r>
          </a:p>
        </p:txBody>
      </p:sp>
      <p:sp>
        <p:nvSpPr>
          <p:cNvPr id="36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8229600" cy="5260975"/>
          </a:xfrm>
          <a:noFill/>
          <a:ln/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pl" sz="1600" b="0" i="0" u="none"/>
              <a:t>Blogi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Średnia długość wizyty, głębokość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Google PageRank kliknięć przychodzących i wychodzących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Słowa kluczowe wyszukiwarek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Liczba komentarzy – zarejestrowanych, anonimowych 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Pomiary związane z tagiem/kategorią</a:t>
            </a:r>
          </a:p>
          <a:p>
            <a:pPr algn="l" rtl="0">
              <a:lnSpc>
                <a:spcPct val="90000"/>
              </a:lnSpc>
            </a:pPr>
            <a:r>
              <a:rPr lang="pl" sz="1600" b="0" i="0" u="none"/>
              <a:t>Strony wiki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Wpisy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Częstotliwość zmian/aktualizacji (liczba w danym okresie)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Użytkownicy – zarejestrowani, anonimowi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Liczba komentarzy – zarejestrowanych, anonimowych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Pomiary związane z tagiem/kategorią</a:t>
            </a:r>
          </a:p>
          <a:p>
            <a:pPr algn="l" rtl="0">
              <a:lnSpc>
                <a:spcPct val="90000"/>
              </a:lnSpc>
            </a:pPr>
            <a:r>
              <a:rPr lang="pl" sz="1600" b="0" i="0" u="none"/>
              <a:t>Podcasty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Pobrania – bezpośrednie kliknięcia, poprzez kanały RSS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Kliknięcia przychodzące z iTunes, Podtech, itp. </a:t>
            </a:r>
          </a:p>
          <a:p>
            <a:pPr algn="l" rtl="0">
              <a:lnSpc>
                <a:spcPct val="90000"/>
              </a:lnSpc>
            </a:pPr>
            <a:r>
              <a:rPr lang="pl" sz="1600" b="0" i="0" u="none"/>
              <a:t>Fora dyskusyjne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Liczba unikatowych uczestników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Liczba osób piszących vs unikalni odwiedzający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Liczba wątków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Rozmiar wątku – jak wiele wiadomości w wątku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Pomiary związane z tagiem/kategorią</a:t>
            </a:r>
          </a:p>
          <a:p>
            <a:pPr marL="592138" lvl="1" indent="-247650" algn="l" rtl="0">
              <a:lnSpc>
                <a:spcPct val="90000"/>
              </a:lnSpc>
            </a:pPr>
            <a:endParaRPr lang="pl" sz="1400" dirty="0"/>
          </a:p>
        </p:txBody>
      </p:sp>
    </p:spTree>
    <p:extLst>
      <p:ext uri="{BB962C8B-B14F-4D97-AF65-F5344CB8AC3E}">
        <p14:creationId xmlns:p14="http://schemas.microsoft.com/office/powerpoint/2010/main" val="11677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Cele</a:t>
            </a:r>
            <a:endParaRPr lang="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pl" b="0" i="0" u="none"/>
              <a:t>Zapoznanie się z informacjami dotyczącymi budowania i pomiarów społeczności</a:t>
            </a:r>
            <a:endParaRPr lang="pl" dirty="0" smtClean="0"/>
          </a:p>
          <a:p>
            <a:pPr algn="l" rtl="0"/>
            <a:r>
              <a:rPr lang="pl" b="0" i="0" u="none"/>
              <a:t>Poznanie dostępnych rozwiązań technologicznych dotyczących zespołów wirtualnych:</a:t>
            </a:r>
          </a:p>
          <a:p>
            <a:pPr lvl="1" algn="l" rtl="0"/>
            <a:r>
              <a:rPr lang="pl" b="0" i="0" u="none"/>
              <a:t>IBM Lotus Connections</a:t>
            </a:r>
            <a:endParaRPr lang="pl" dirty="0" smtClean="0"/>
          </a:p>
          <a:p>
            <a:pPr lvl="1" algn="l" rtl="0"/>
            <a:r>
              <a:rPr lang="pl" b="0" i="0" u="none"/>
              <a:t>Microsoft Sharepoint</a:t>
            </a:r>
            <a:endParaRPr lang="pl" dirty="0" smtClean="0"/>
          </a:p>
          <a:p>
            <a:pPr lvl="1" algn="l" rtl="0"/>
            <a:r>
              <a:rPr lang="pl" b="0" i="0" u="none"/>
              <a:t>Cisco WebEX</a:t>
            </a:r>
            <a:endParaRPr lang="pl" dirty="0" smtClean="0"/>
          </a:p>
          <a:p>
            <a:pPr lvl="1" algn="l" rtl="0"/>
            <a:r>
              <a:rPr lang="pl" b="0" i="0" u="none"/>
              <a:t>Technologie Google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4187630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3C643D01-2540-437C-AF5F-DEDD43534123}" type="slidenum">
              <a:rPr/>
              <a:pPr algn="l" rtl="0"/>
              <a:t>20</a:t>
            </a:fld>
            <a:endParaRPr lang="pl" altLang="en-US"/>
          </a:p>
        </p:txBody>
      </p:sp>
      <p:sp>
        <p:nvSpPr>
          <p:cNvPr id="36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Statystyki na poziomie usługi</a:t>
            </a:r>
          </a:p>
        </p:txBody>
      </p:sp>
      <p:sp>
        <p:nvSpPr>
          <p:cNvPr id="36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077200" cy="4844403"/>
          </a:xfrm>
          <a:noFill/>
          <a:ln/>
        </p:spPr>
        <p:txBody>
          <a:bodyPr wrap="square">
            <a:spAutoFit/>
          </a:bodyPr>
          <a:lstStyle/>
          <a:p>
            <a:pPr algn="l" rtl="0"/>
            <a:r>
              <a:rPr lang="pl" b="0" i="0" u="none"/>
              <a:t>W przypadku wielu instancji usługi (np. wiele for), czym są najlepsze instancje - </a:t>
            </a:r>
          </a:p>
          <a:p>
            <a:pPr marL="592138" lvl="1" indent="-247650" algn="l" rtl="0"/>
            <a:r>
              <a:rPr lang="pl" b="0" i="0" u="none"/>
              <a:t>Najbardziej aktywne, pod względem liczby wpisów (np. najlepsze blogi, fora, itp.), w długim okresie (rok)</a:t>
            </a:r>
          </a:p>
          <a:p>
            <a:pPr marL="592138" lvl="1" indent="-247650" algn="l" rtl="0"/>
            <a:r>
              <a:rPr lang="pl" b="0" i="0" u="none"/>
              <a:t>Największa liczba uczestników (a nie po prostu najwięcej wpisów)</a:t>
            </a:r>
          </a:p>
          <a:p>
            <a:pPr marL="592138" lvl="1" indent="-247650" algn="l" rtl="0"/>
            <a:r>
              <a:rPr lang="pl" b="0" i="0" u="none"/>
              <a:t>Najwięcej unikalnych odwiedzających</a:t>
            </a:r>
          </a:p>
          <a:p>
            <a:pPr marL="592138" lvl="1" indent="-247650" algn="l" rtl="0"/>
            <a:r>
              <a:rPr lang="pl" b="0" i="0" u="none"/>
              <a:t>Najwięcej powtórnych odwiedzających</a:t>
            </a:r>
          </a:p>
          <a:p>
            <a:pPr marL="592138" lvl="1" indent="-247650" algn="l" rtl="0"/>
            <a:r>
              <a:rPr lang="pl" b="0" i="0" u="none"/>
              <a:t>Najwięcej odnośników </a:t>
            </a:r>
          </a:p>
          <a:p>
            <a:pPr algn="l" rtl="0"/>
            <a:r>
              <a:rPr lang="pl" b="0" i="0" u="none"/>
              <a:t>Użytkownicy</a:t>
            </a:r>
          </a:p>
          <a:p>
            <a:pPr marL="592138" lvl="1" indent="-247650" algn="l" rtl="0"/>
            <a:r>
              <a:rPr lang="pl" b="0" i="0" u="none"/>
              <a:t>Wpisy na użytkownika -&gt; znajdź najlepszych piszących</a:t>
            </a:r>
          </a:p>
          <a:p>
            <a:pPr marL="592138" lvl="1" indent="-247650" algn="l" rtl="0"/>
            <a:r>
              <a:rPr lang="pl" b="0" i="0" u="none"/>
              <a:t>Oceny i ranking -&gt; odróżnij ekspertów i sprzedawców od plew</a:t>
            </a:r>
          </a:p>
          <a:p>
            <a:pPr marL="592138" lvl="1" indent="-247650" algn="l" rtl="0"/>
            <a:r>
              <a:rPr lang="pl" b="0" i="0" u="none"/>
              <a:t>W sieci rówieśników -&gt; znajdź łączników</a:t>
            </a:r>
          </a:p>
        </p:txBody>
      </p:sp>
    </p:spTree>
    <p:extLst>
      <p:ext uri="{BB962C8B-B14F-4D97-AF65-F5344CB8AC3E}">
        <p14:creationId xmlns:p14="http://schemas.microsoft.com/office/powerpoint/2010/main" val="3999551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0D3504E9-9341-4108-B149-8CFEC9D62F6A}" type="slidenum">
              <a:rPr/>
              <a:pPr algn="l" rtl="0"/>
              <a:t>21</a:t>
            </a:fld>
            <a:endParaRPr lang="pl" altLang="en-US"/>
          </a:p>
        </p:txBody>
      </p:sp>
      <p:sp>
        <p:nvSpPr>
          <p:cNvPr id="36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Inne typy informacji</a:t>
            </a:r>
          </a:p>
        </p:txBody>
      </p:sp>
      <p:sp>
        <p:nvSpPr>
          <p:cNvPr id="36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820" y="1524001"/>
            <a:ext cx="8090780" cy="5257800"/>
          </a:xfrm>
          <a:noFill/>
          <a:ln/>
        </p:spPr>
        <p:txBody>
          <a:bodyPr/>
          <a:lstStyle/>
          <a:p>
            <a:pPr algn="l" rtl="0"/>
            <a:r>
              <a:rPr lang="pl" sz="2000" b="0" i="0" u="none"/>
              <a:t>Kluczowe społeczności</a:t>
            </a:r>
          </a:p>
          <a:p>
            <a:pPr marL="592138" lvl="1" indent="-247650" algn="l" rtl="0"/>
            <a:r>
              <a:rPr lang="pl" sz="1800" b="0" i="0" u="none"/>
              <a:t>Podzbiór ogółu najskuteczniejszych społeczności – określ sukcesy, kluczowych ludzi i ważne wydarzenia</a:t>
            </a:r>
          </a:p>
          <a:p>
            <a:pPr marL="592138" lvl="1" indent="-247650" algn="l" rtl="0"/>
            <a:r>
              <a:rPr lang="pl" sz="1800" b="0" i="0" u="none"/>
              <a:t>Podzbiór najmniej skutecznych – określ kłopoty i problemy</a:t>
            </a:r>
          </a:p>
          <a:p>
            <a:pPr marL="592138" lvl="1" indent="-247650" algn="l" rtl="0"/>
            <a:endParaRPr lang="pl" sz="1800" dirty="0"/>
          </a:p>
          <a:p>
            <a:pPr algn="l" rtl="0"/>
            <a:r>
              <a:rPr lang="pl" sz="2000" b="0" i="0" u="none"/>
              <a:t>Kluczowe wydarzenia w społeczności</a:t>
            </a:r>
          </a:p>
          <a:p>
            <a:pPr marL="592138" lvl="1" indent="-247650" algn="l" rtl="0"/>
            <a:r>
              <a:rPr lang="pl" sz="1800" b="0" i="0" u="none"/>
              <a:t>Śledź główne nowe wydania (np. nowe edycje produktu, nowe usługi)</a:t>
            </a:r>
          </a:p>
          <a:p>
            <a:pPr marL="592138" lvl="1" indent="-247650" algn="l" rtl="0"/>
            <a:r>
              <a:rPr lang="pl" sz="1800" b="0" i="0" u="none"/>
              <a:t>Kluczowi gracze tych wydarzeń</a:t>
            </a:r>
          </a:p>
          <a:p>
            <a:pPr marL="592138" lvl="1" indent="-247650" algn="l" rtl="0"/>
            <a:r>
              <a:rPr lang="pl" sz="1800" b="0" i="0" u="none"/>
              <a:t>Obserwuj statystyki przed, w trakcie i po wydarzeniu</a:t>
            </a:r>
          </a:p>
          <a:p>
            <a:pPr marL="592138" lvl="1" indent="-247650" algn="l" rtl="0"/>
            <a:endParaRPr lang="pl" sz="1800" dirty="0"/>
          </a:p>
          <a:p>
            <a:pPr algn="l" rtl="0"/>
            <a:r>
              <a:rPr lang="pl" sz="2000" b="0" i="0" u="none"/>
              <a:t>Kluczowi ludzie</a:t>
            </a:r>
          </a:p>
          <a:p>
            <a:pPr marL="592138" lvl="1" indent="-247650" algn="l" rtl="0"/>
            <a:r>
              <a:rPr lang="pl" sz="1800" b="0" i="0" u="none"/>
              <a:t>Określ najlepszych wykonawców, piszących i łączników</a:t>
            </a:r>
          </a:p>
          <a:p>
            <a:pPr marL="592138" lvl="1" indent="-247650" algn="l" rtl="0"/>
            <a:r>
              <a:rPr lang="pl" sz="1800" b="0" i="0" u="none"/>
              <a:t>Zapisz ich wkład w wydarzenia lub istotne rzeczy związane z ich społecznościami</a:t>
            </a:r>
          </a:p>
          <a:p>
            <a:pPr marL="592138" lvl="1" indent="-247650" algn="l" rtl="0"/>
            <a:endParaRPr lang="pl" sz="1800" dirty="0"/>
          </a:p>
        </p:txBody>
      </p:sp>
    </p:spTree>
    <p:extLst>
      <p:ext uri="{BB962C8B-B14F-4D97-AF65-F5344CB8AC3E}">
        <p14:creationId xmlns:p14="http://schemas.microsoft.com/office/powerpoint/2010/main" val="2969400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C9D01FEA-D046-4549-8B85-DCE9960C75B3}" type="slidenum">
              <a:rPr/>
              <a:pPr algn="l" rtl="0"/>
              <a:t>22</a:t>
            </a:fld>
            <a:endParaRPr lang="pl" altLang="en-US"/>
          </a:p>
        </p:txBody>
      </p:sp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Lotus Connections – agenda</a:t>
            </a:r>
            <a:endParaRPr lang="pl" dirty="0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pl" sz="2400" b="0" i="0" u="none"/>
              <a:t>Czym jest Lotus Connections?</a:t>
            </a:r>
          </a:p>
          <a:p>
            <a:pPr algn="l" rtl="0"/>
            <a:r>
              <a:rPr lang="pl" sz="2400" b="0" i="0" u="none"/>
              <a:t>Jak to może mi pomóc?</a:t>
            </a:r>
          </a:p>
          <a:p>
            <a:pPr algn="l" rtl="0"/>
            <a:r>
              <a:rPr lang="pl" sz="2400" b="0" i="0" u="none">
                <a:solidFill>
                  <a:srgbClr val="000000"/>
                </a:solidFill>
              </a:rPr>
              <a:t>Jak to jest zintegrowane z moimi codziennymi narzędziami?</a:t>
            </a:r>
            <a:endParaRPr lang="pl" sz="2400" dirty="0"/>
          </a:p>
          <a:p>
            <a:pPr algn="l" rtl="0"/>
            <a:r>
              <a:rPr lang="pl" sz="2400" b="0" i="0" u="none">
                <a:solidFill>
                  <a:srgbClr val="000000"/>
                </a:solidFill>
              </a:rPr>
              <a:t>Opis techniczny</a:t>
            </a:r>
            <a:endParaRPr lang="pl" sz="2400" dirty="0"/>
          </a:p>
          <a:p>
            <a:endParaRPr lang="pl" sz="2400" dirty="0"/>
          </a:p>
          <a:p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30743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D8DA5485-1B6C-42AB-8AF9-B84BD3D032AC}" type="slidenum">
              <a:rPr/>
              <a:pPr algn="l" rtl="0"/>
              <a:t>23</a:t>
            </a:fld>
            <a:endParaRPr lang="pl" alt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pl" b="0" i="0" u="none"/>
              <a:t>Czym jest Lotus Connections? 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24000"/>
            <a:ext cx="8077200" cy="5029200"/>
          </a:xfrm>
          <a:noFill/>
          <a:ln/>
        </p:spPr>
        <p:txBody>
          <a:bodyPr>
            <a:normAutofit/>
          </a:bodyPr>
          <a:lstStyle/>
          <a:p>
            <a:pPr algn="l" rtl="0">
              <a:spcBef>
                <a:spcPts val="1200"/>
              </a:spcBef>
            </a:pPr>
            <a:r>
              <a:rPr lang="pl" sz="2800" b="0" i="0" u="none">
                <a:solidFill>
                  <a:srgbClr val="000000"/>
                </a:solidFill>
              </a:rPr>
              <a:t>Lotus Connections deformalizuje miejsce pracy korzystając z reguł </a:t>
            </a:r>
            <a:r>
              <a:rPr lang="pl" sz="2800" b="1" i="0" u="none">
                <a:solidFill>
                  <a:srgbClr val="000000"/>
                </a:solidFill>
              </a:rPr>
              <a:t>Enterprise 2.0</a:t>
            </a:r>
            <a:r>
              <a:rPr lang="pl" sz="2800" b="0" i="0" u="none">
                <a:solidFill>
                  <a:srgbClr val="000000"/>
                </a:solidFill>
              </a:rPr>
              <a:t>,</a:t>
            </a:r>
            <a:r>
              <a:rPr lang="pl" sz="2800" b="1" i="0" u="none">
                <a:solidFill>
                  <a:srgbClr val="000000"/>
                </a:solidFill>
              </a:rPr>
              <a:t> </a:t>
            </a:r>
            <a:r>
              <a:rPr lang="pl" sz="2800" b="0" i="0" u="none">
                <a:solidFill>
                  <a:srgbClr val="000000"/>
                </a:solidFill>
              </a:rPr>
              <a:t>które zbierają inteligencję kolektywu i </a:t>
            </a:r>
            <a:r>
              <a:rPr lang="pl" sz="2800" b="1" i="0" u="none">
                <a:solidFill>
                  <a:srgbClr val="000000"/>
                </a:solidFill>
              </a:rPr>
              <a:t>mądrość tłumów</a:t>
            </a:r>
            <a:r>
              <a:rPr lang="pl" sz="2800" b="0" i="0" u="none">
                <a:solidFill>
                  <a:srgbClr val="000000"/>
                </a:solidFill>
              </a:rPr>
              <a:t> przez zachęcanie do przyjęcia poprzez </a:t>
            </a:r>
            <a:r>
              <a:rPr lang="pl" sz="2800" b="1" i="0" u="none">
                <a:solidFill>
                  <a:srgbClr val="000000"/>
                </a:solidFill>
              </a:rPr>
              <a:t>wartość osobistą, łączenie ludzi </a:t>
            </a:r>
            <a:r>
              <a:rPr lang="pl" sz="2800" b="0" i="0" u="none">
                <a:solidFill>
                  <a:srgbClr val="000000"/>
                </a:solidFill>
              </a:rPr>
              <a:t>z pomysłami, społecznościami, pracą i innymi ludźmi, w ramach fizycznych i organizacyjnych granic oraz </a:t>
            </a:r>
            <a:r>
              <a:rPr lang="pl" sz="2800" b="1" i="0" u="none">
                <a:solidFill>
                  <a:srgbClr val="000000"/>
                </a:solidFill>
              </a:rPr>
              <a:t>odkrywanie</a:t>
            </a:r>
            <a:r>
              <a:rPr lang="pl" sz="2800" b="0" i="0" u="none">
                <a:solidFill>
                  <a:srgbClr val="000000"/>
                </a:solidFill>
              </a:rPr>
              <a:t> </a:t>
            </a:r>
            <a:r>
              <a:rPr lang="pl" sz="2800" b="1" i="0" u="none">
                <a:solidFill>
                  <a:srgbClr val="000000"/>
                </a:solidFill>
              </a:rPr>
              <a:t>wiedzy ukrytej</a:t>
            </a:r>
            <a:r>
              <a:rPr lang="pl" sz="2800" b="0" i="0" u="none">
                <a:solidFill>
                  <a:srgbClr val="000000"/>
                </a:solidFill>
              </a:rPr>
              <a:t>, postaw i działań.</a:t>
            </a:r>
            <a:endParaRPr lang="pl" sz="2800" dirty="0"/>
          </a:p>
          <a:p>
            <a:endParaRPr lang="pl" sz="2800" dirty="0"/>
          </a:p>
          <a:p>
            <a:pPr algn="l" rtl="0">
              <a:spcBef>
                <a:spcPts val="1200"/>
              </a:spcBef>
            </a:pPr>
            <a:endParaRPr lang="pl" sz="1600" dirty="0"/>
          </a:p>
          <a:p>
            <a:pPr marL="514350" lvl="1" indent="-171450" algn="l" rtl="0">
              <a:buFont typeface="Arial" charset="0"/>
              <a:buNone/>
            </a:pPr>
            <a:endParaRPr lang="pl" sz="1400" dirty="0"/>
          </a:p>
        </p:txBody>
      </p:sp>
      <p:pic>
        <p:nvPicPr>
          <p:cNvPr id="45062" name="Picture 6" descr="MCj043266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143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8DB517A8-DA9F-4387-B46B-21F3036CD011}" type="slidenum">
              <a:rPr/>
              <a:pPr algn="l" rtl="0"/>
              <a:t>24</a:t>
            </a:fld>
            <a:endParaRPr lang="pl" alt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245475" cy="498475"/>
          </a:xfrm>
        </p:spPr>
        <p:txBody>
          <a:bodyPr>
            <a:normAutofit fontScale="90000"/>
          </a:bodyPr>
          <a:lstStyle/>
          <a:p>
            <a:pPr rtl="0"/>
            <a:r>
              <a:rPr lang="pl" b="0" i="0" u="none"/>
              <a:t>Architektura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109450" y="1447800"/>
            <a:ext cx="8958350" cy="5132388"/>
            <a:chOff x="0" y="942975"/>
            <a:chExt cx="9144000" cy="5238750"/>
          </a:xfrm>
        </p:grpSpPr>
        <p:sp>
          <p:nvSpPr>
            <p:cNvPr id="187398" name="Rectangle 6"/>
            <p:cNvSpPr>
              <a:spLocks noChangeArrowheads="1"/>
            </p:cNvSpPr>
            <p:nvPr/>
          </p:nvSpPr>
          <p:spPr bwMode="auto">
            <a:xfrm>
              <a:off x="133350" y="2419350"/>
              <a:ext cx="1381125" cy="36576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pl"/>
            </a:p>
          </p:txBody>
        </p:sp>
        <p:sp>
          <p:nvSpPr>
            <p:cNvPr id="187399" name="Rectangle 7"/>
            <p:cNvSpPr>
              <a:spLocks noChangeArrowheads="1"/>
            </p:cNvSpPr>
            <p:nvPr/>
          </p:nvSpPr>
          <p:spPr bwMode="auto">
            <a:xfrm>
              <a:off x="0" y="2112963"/>
              <a:ext cx="9144000" cy="2844800"/>
            </a:xfrm>
            <a:prstGeom prst="rect">
              <a:avLst/>
            </a:prstGeom>
            <a:solidFill>
              <a:srgbClr val="C0C0C0">
                <a:alpha val="48000"/>
              </a:srgb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l" rtl="0"/>
              <a:r>
                <a:rPr lang="pl" sz="1400" b="0" i="0" u="none">
                  <a:solidFill>
                    <a:schemeClr val="bg1"/>
                  </a:solidFill>
                  <a:latin typeface="Tahoma" pitchFamily="34" charset="0"/>
                </a:rPr>
                <a:t>Kontener J2EE</a:t>
              </a:r>
            </a:p>
          </p:txBody>
        </p:sp>
        <p:sp>
          <p:nvSpPr>
            <p:cNvPr id="187400" name="Rectangle 8"/>
            <p:cNvSpPr>
              <a:spLocks noChangeArrowheads="1"/>
            </p:cNvSpPr>
            <p:nvPr/>
          </p:nvSpPr>
          <p:spPr bwMode="auto">
            <a:xfrm>
              <a:off x="1828800" y="3124200"/>
              <a:ext cx="7172325" cy="1733550"/>
            </a:xfrm>
            <a:prstGeom prst="rect">
              <a:avLst/>
            </a:prstGeom>
            <a:solidFill>
              <a:srgbClr val="1E5C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pl"/>
            </a:p>
          </p:txBody>
        </p:sp>
        <p:sp>
          <p:nvSpPr>
            <p:cNvPr id="187401" name="Rectangle 9"/>
            <p:cNvSpPr>
              <a:spLocks noChangeArrowheads="1"/>
            </p:cNvSpPr>
            <p:nvPr/>
          </p:nvSpPr>
          <p:spPr bwMode="auto">
            <a:xfrm>
              <a:off x="6665913" y="2827338"/>
              <a:ext cx="1131887" cy="274637"/>
            </a:xfrm>
            <a:prstGeom prst="rect">
              <a:avLst/>
            </a:prstGeom>
            <a:gradFill rotWithShape="1">
              <a:gsLst>
                <a:gs pos="0">
                  <a:srgbClr val="FFCC00">
                    <a:alpha val="80000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200" b="0" i="0" u="none">
                  <a:latin typeface="Tahoma" pitchFamily="34" charset="0"/>
                </a:rPr>
                <a:t>HTML</a:t>
              </a:r>
            </a:p>
          </p:txBody>
        </p:sp>
        <p:sp>
          <p:nvSpPr>
            <p:cNvPr id="187402" name="AutoShape 10"/>
            <p:cNvSpPr>
              <a:spLocks noChangeArrowheads="1"/>
            </p:cNvSpPr>
            <p:nvPr/>
          </p:nvSpPr>
          <p:spPr bwMode="auto">
            <a:xfrm>
              <a:off x="349250" y="5106988"/>
              <a:ext cx="814388" cy="914400"/>
            </a:xfrm>
            <a:prstGeom prst="flowChartMagneticDisk">
              <a:avLst/>
            </a:prstGeom>
            <a:solidFill>
              <a:srgbClr val="7ABECB"/>
            </a:solidFill>
            <a:ln w="9525">
              <a:solidFill>
                <a:srgbClr val="1E5C9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ctr" rtl="0"/>
              <a:r>
                <a:rPr lang="pl" sz="1400" b="0" i="0" u="none">
                  <a:latin typeface="Tahoma" pitchFamily="34" charset="0"/>
                </a:rPr>
                <a:t>LDAP</a:t>
              </a:r>
            </a:p>
          </p:txBody>
        </p:sp>
        <p:sp>
          <p:nvSpPr>
            <p:cNvPr id="187403" name="Rectangle 11"/>
            <p:cNvSpPr>
              <a:spLocks noChangeArrowheads="1"/>
            </p:cNvSpPr>
            <p:nvPr/>
          </p:nvSpPr>
          <p:spPr bwMode="auto">
            <a:xfrm>
              <a:off x="231775" y="2825750"/>
              <a:ext cx="1176338" cy="373063"/>
            </a:xfrm>
            <a:prstGeom prst="rect">
              <a:avLst/>
            </a:prstGeom>
            <a:solidFill>
              <a:srgbClr val="FF6600">
                <a:alpha val="4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000" b="0" i="0" u="none">
                  <a:latin typeface="Tahoma" pitchFamily="34" charset="0"/>
                </a:rPr>
                <a:t>Administracja </a:t>
              </a:r>
            </a:p>
            <a:p>
              <a:pPr algn="ctr" rtl="0"/>
              <a:r>
                <a:rPr lang="pl" sz="1000" b="0" i="0" u="none">
                  <a:latin typeface="Tahoma" pitchFamily="34" charset="0"/>
                </a:rPr>
                <a:t>JMX  </a:t>
              </a:r>
            </a:p>
          </p:txBody>
        </p:sp>
        <p:sp>
          <p:nvSpPr>
            <p:cNvPr id="187404" name="Rectangle 12"/>
            <p:cNvSpPr>
              <a:spLocks noChangeArrowheads="1"/>
            </p:cNvSpPr>
            <p:nvPr/>
          </p:nvSpPr>
          <p:spPr bwMode="auto">
            <a:xfrm>
              <a:off x="233363" y="3282950"/>
              <a:ext cx="1176337" cy="463550"/>
            </a:xfrm>
            <a:prstGeom prst="rect">
              <a:avLst/>
            </a:prstGeom>
            <a:solidFill>
              <a:srgbClr val="FF6600">
                <a:alpha val="4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000" b="0" i="0" u="none">
                  <a:latin typeface="Tahoma" pitchFamily="34" charset="0"/>
                </a:rPr>
                <a:t>Nagłówek </a:t>
              </a:r>
            </a:p>
            <a:p>
              <a:pPr algn="ctr" rtl="0"/>
              <a:r>
                <a:rPr lang="pl" sz="1000" b="0" i="0" u="none">
                  <a:latin typeface="Tahoma" pitchFamily="34" charset="0"/>
                </a:rPr>
                <a:t>nawigacyjny</a:t>
              </a:r>
            </a:p>
          </p:txBody>
        </p:sp>
        <p:sp>
          <p:nvSpPr>
            <p:cNvPr id="187405" name="Rectangle 13"/>
            <p:cNvSpPr>
              <a:spLocks noChangeArrowheads="1"/>
            </p:cNvSpPr>
            <p:nvPr/>
          </p:nvSpPr>
          <p:spPr bwMode="auto">
            <a:xfrm>
              <a:off x="233363" y="3830638"/>
              <a:ext cx="1176337" cy="419100"/>
            </a:xfrm>
            <a:prstGeom prst="rect">
              <a:avLst/>
            </a:prstGeom>
            <a:solidFill>
              <a:srgbClr val="FF6600">
                <a:alpha val="4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000" b="0" i="0" u="none">
                  <a:latin typeface="Tahoma" pitchFamily="34" charset="0"/>
                </a:rPr>
                <a:t>Karta </a:t>
              </a:r>
            </a:p>
            <a:p>
              <a:pPr algn="ctr" rtl="0"/>
              <a:r>
                <a:rPr lang="pl" sz="1000" b="0" i="0" u="none">
                  <a:latin typeface="Tahoma" pitchFamily="34" charset="0"/>
                </a:rPr>
                <a:t>osoby</a:t>
              </a:r>
            </a:p>
          </p:txBody>
        </p:sp>
        <p:sp>
          <p:nvSpPr>
            <p:cNvPr id="187406" name="Rectangle 14"/>
            <p:cNvSpPr>
              <a:spLocks noChangeArrowheads="1"/>
            </p:cNvSpPr>
            <p:nvPr/>
          </p:nvSpPr>
          <p:spPr bwMode="auto">
            <a:xfrm>
              <a:off x="244475" y="4335463"/>
              <a:ext cx="1176338" cy="419100"/>
            </a:xfrm>
            <a:prstGeom prst="rect">
              <a:avLst/>
            </a:prstGeom>
            <a:solidFill>
              <a:srgbClr val="FF6600">
                <a:alpha val="4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000" b="0" i="0" u="none">
                  <a:latin typeface="Tahoma" pitchFamily="34" charset="0"/>
                </a:rPr>
                <a:t>Katalog użytkowników</a:t>
              </a:r>
            </a:p>
          </p:txBody>
        </p:sp>
        <p:sp>
          <p:nvSpPr>
            <p:cNvPr id="187407" name="Rectangle 15"/>
            <p:cNvSpPr>
              <a:spLocks noChangeArrowheads="1"/>
            </p:cNvSpPr>
            <p:nvPr/>
          </p:nvSpPr>
          <p:spPr bwMode="auto">
            <a:xfrm>
              <a:off x="3035300" y="1231900"/>
              <a:ext cx="1147763" cy="347663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rgbClr val="3399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000" b="0" i="0" u="none">
                  <a:latin typeface="Tahoma" pitchFamily="34" charset="0"/>
                </a:rPr>
                <a:t>Czytnik źródła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/>
          </p:nvSpPr>
          <p:spPr bwMode="auto">
            <a:xfrm>
              <a:off x="4371975" y="1231900"/>
              <a:ext cx="1038225" cy="347663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rgbClr val="3399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000" b="0" i="0" u="none">
                  <a:latin typeface="Tahoma" pitchFamily="34" charset="0"/>
                </a:rPr>
                <a:t>Sametime 7.5</a:t>
              </a:r>
            </a:p>
          </p:txBody>
        </p:sp>
        <p:sp>
          <p:nvSpPr>
            <p:cNvPr id="187409" name="Rectangle 17"/>
            <p:cNvSpPr>
              <a:spLocks noChangeArrowheads="1"/>
            </p:cNvSpPr>
            <p:nvPr/>
          </p:nvSpPr>
          <p:spPr bwMode="auto">
            <a:xfrm>
              <a:off x="6770688" y="1231900"/>
              <a:ext cx="993775" cy="347663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rgbClr val="3399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000" b="0" i="0" u="none">
                  <a:latin typeface="Tahoma" pitchFamily="34" charset="0"/>
                </a:rPr>
                <a:t>Portlety</a:t>
              </a:r>
            </a:p>
          </p:txBody>
        </p:sp>
        <p:sp>
          <p:nvSpPr>
            <p:cNvPr id="187410" name="Rectangle 18"/>
            <p:cNvSpPr>
              <a:spLocks noChangeArrowheads="1"/>
            </p:cNvSpPr>
            <p:nvPr/>
          </p:nvSpPr>
          <p:spPr bwMode="auto">
            <a:xfrm>
              <a:off x="7923213" y="1231900"/>
              <a:ext cx="1077912" cy="347663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rgbClr val="3399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000" b="0" i="0" u="none">
                  <a:solidFill>
                    <a:srgbClr val="FFFF99"/>
                  </a:solidFill>
                  <a:latin typeface="Tahoma" pitchFamily="34" charset="0"/>
                </a:rPr>
                <a:t>Twoja aplikacja</a:t>
              </a:r>
            </a:p>
          </p:txBody>
        </p:sp>
        <p:sp>
          <p:nvSpPr>
            <p:cNvPr id="187411" name="Rectangle 19"/>
            <p:cNvSpPr>
              <a:spLocks noChangeArrowheads="1"/>
            </p:cNvSpPr>
            <p:nvPr/>
          </p:nvSpPr>
          <p:spPr bwMode="auto">
            <a:xfrm>
              <a:off x="5589588" y="1231900"/>
              <a:ext cx="1011237" cy="347663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rgbClr val="3399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000" b="0" i="0" u="none">
                  <a:latin typeface="Tahoma" pitchFamily="34" charset="0"/>
                </a:rPr>
                <a:t>Lotus Notes</a:t>
              </a:r>
            </a:p>
          </p:txBody>
        </p:sp>
        <p:sp>
          <p:nvSpPr>
            <p:cNvPr id="187412" name="Rectangle 20"/>
            <p:cNvSpPr>
              <a:spLocks noChangeArrowheads="1"/>
            </p:cNvSpPr>
            <p:nvPr/>
          </p:nvSpPr>
          <p:spPr bwMode="auto">
            <a:xfrm>
              <a:off x="1795463" y="1231900"/>
              <a:ext cx="1062037" cy="342900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rgbClr val="3399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800" b="0" i="0" u="none" dirty="0">
                  <a:latin typeface="Tahoma" pitchFamily="34" charset="0"/>
                </a:rPr>
                <a:t>Przeglądarki internetowe</a:t>
              </a:r>
            </a:p>
          </p:txBody>
        </p:sp>
        <p:sp>
          <p:nvSpPr>
            <p:cNvPr id="187413" name="Rectangle 21"/>
            <p:cNvSpPr>
              <a:spLocks noChangeArrowheads="1"/>
            </p:cNvSpPr>
            <p:nvPr/>
          </p:nvSpPr>
          <p:spPr bwMode="auto">
            <a:xfrm>
              <a:off x="1798638" y="1739900"/>
              <a:ext cx="7208837" cy="320675"/>
            </a:xfrm>
            <a:prstGeom prst="rect">
              <a:avLst/>
            </a:prstGeom>
            <a:gradFill rotWithShape="1">
              <a:gsLst>
                <a:gs pos="0">
                  <a:srgbClr val="FEA300">
                    <a:alpha val="80000"/>
                  </a:srgbClr>
                </a:gs>
                <a:gs pos="100000">
                  <a:srgbClr val="FEA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200" b="0" i="0" u="none">
                  <a:latin typeface="Tahoma" pitchFamily="34" charset="0"/>
                </a:rPr>
                <a:t>Serwer HTTP i bufor proxy</a:t>
              </a:r>
            </a:p>
          </p:txBody>
        </p:sp>
        <p:sp>
          <p:nvSpPr>
            <p:cNvPr id="187414" name="Rectangle 22"/>
            <p:cNvSpPr>
              <a:spLocks noChangeArrowheads="1"/>
            </p:cNvSpPr>
            <p:nvPr/>
          </p:nvSpPr>
          <p:spPr bwMode="auto">
            <a:xfrm>
              <a:off x="3429000" y="3657600"/>
              <a:ext cx="914400" cy="457200"/>
            </a:xfrm>
            <a:prstGeom prst="rect">
              <a:avLst/>
            </a:prstGeom>
            <a:solidFill>
              <a:srgbClr val="7ABECB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100" b="0" i="0" u="none">
                  <a:latin typeface="Tahoma" pitchFamily="34" charset="0"/>
                </a:rPr>
                <a:t>Profile</a:t>
              </a:r>
            </a:p>
          </p:txBody>
        </p:sp>
        <p:sp>
          <p:nvSpPr>
            <p:cNvPr id="187415" name="Rectangle 23"/>
            <p:cNvSpPr>
              <a:spLocks noChangeArrowheads="1"/>
            </p:cNvSpPr>
            <p:nvPr/>
          </p:nvSpPr>
          <p:spPr bwMode="auto">
            <a:xfrm>
              <a:off x="3906838" y="2470150"/>
              <a:ext cx="1512887" cy="27463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200" b="0" i="0" u="none">
                  <a:latin typeface="Tahoma" pitchFamily="34" charset="0"/>
                </a:rPr>
                <a:t>POST</a:t>
              </a:r>
            </a:p>
          </p:txBody>
        </p:sp>
        <p:sp>
          <p:nvSpPr>
            <p:cNvPr id="187416" name="Rectangle 24"/>
            <p:cNvSpPr>
              <a:spLocks noChangeArrowheads="1"/>
            </p:cNvSpPr>
            <p:nvPr/>
          </p:nvSpPr>
          <p:spPr bwMode="auto">
            <a:xfrm>
              <a:off x="5527675" y="2819400"/>
              <a:ext cx="1084263" cy="274638"/>
            </a:xfrm>
            <a:prstGeom prst="rect">
              <a:avLst/>
            </a:prstGeom>
            <a:gradFill rotWithShape="1">
              <a:gsLst>
                <a:gs pos="0">
                  <a:srgbClr val="FFCC00">
                    <a:alpha val="80000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200" b="0" i="0" u="none">
                  <a:latin typeface="Tahoma" pitchFamily="34" charset="0"/>
                </a:rPr>
                <a:t>JavaScript</a:t>
              </a:r>
            </a:p>
          </p:txBody>
        </p:sp>
        <p:sp>
          <p:nvSpPr>
            <p:cNvPr id="187417" name="Rectangle 25"/>
            <p:cNvSpPr>
              <a:spLocks noChangeArrowheads="1"/>
            </p:cNvSpPr>
            <p:nvPr/>
          </p:nvSpPr>
          <p:spPr bwMode="auto">
            <a:xfrm>
              <a:off x="7845425" y="2827338"/>
              <a:ext cx="1150938" cy="274637"/>
            </a:xfrm>
            <a:prstGeom prst="rect">
              <a:avLst/>
            </a:prstGeom>
            <a:gradFill rotWithShape="1">
              <a:gsLst>
                <a:gs pos="0">
                  <a:srgbClr val="FFCC00">
                    <a:alpha val="80000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200" b="0" i="0" u="none">
                  <a:latin typeface="Tahoma" pitchFamily="34" charset="0"/>
                </a:rPr>
                <a:t>Kanał ATOM</a:t>
              </a:r>
            </a:p>
          </p:txBody>
        </p:sp>
        <p:sp>
          <p:nvSpPr>
            <p:cNvPr id="187418" name="Rectangle 26"/>
            <p:cNvSpPr>
              <a:spLocks noChangeArrowheads="1"/>
            </p:cNvSpPr>
            <p:nvPr/>
          </p:nvSpPr>
          <p:spPr bwMode="auto">
            <a:xfrm>
              <a:off x="1844675" y="2798763"/>
              <a:ext cx="2417763" cy="274637"/>
            </a:xfrm>
            <a:prstGeom prst="rect">
              <a:avLst/>
            </a:prstGeom>
            <a:gradFill rotWithShape="1">
              <a:gsLst>
                <a:gs pos="0">
                  <a:srgbClr val="FFCC00">
                    <a:alpha val="80000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200" b="0" i="0" u="none">
                  <a:latin typeface="Tahoma" pitchFamily="34" charset="0"/>
                </a:rPr>
                <a:t>Wpis ATOM</a:t>
              </a:r>
            </a:p>
          </p:txBody>
        </p:sp>
        <p:sp>
          <p:nvSpPr>
            <p:cNvPr id="187419" name="Rectangle 27"/>
            <p:cNvSpPr>
              <a:spLocks noChangeArrowheads="1"/>
            </p:cNvSpPr>
            <p:nvPr/>
          </p:nvSpPr>
          <p:spPr bwMode="auto">
            <a:xfrm>
              <a:off x="1849438" y="2470150"/>
              <a:ext cx="960437" cy="27463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200" b="0" i="0" u="none">
                  <a:latin typeface="Tahoma" pitchFamily="34" charset="0"/>
                </a:rPr>
                <a:t>PUT</a:t>
              </a:r>
            </a:p>
          </p:txBody>
        </p:sp>
        <p:sp>
          <p:nvSpPr>
            <p:cNvPr id="187420" name="Rectangle 28"/>
            <p:cNvSpPr>
              <a:spLocks noChangeArrowheads="1"/>
            </p:cNvSpPr>
            <p:nvPr/>
          </p:nvSpPr>
          <p:spPr bwMode="auto">
            <a:xfrm>
              <a:off x="7696200" y="3657600"/>
              <a:ext cx="914400" cy="457200"/>
            </a:xfrm>
            <a:prstGeom prst="rect">
              <a:avLst/>
            </a:prstGeom>
            <a:solidFill>
              <a:srgbClr val="7ABECB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100" b="0" i="0" u="none">
                  <a:latin typeface="Tahoma" pitchFamily="34" charset="0"/>
                </a:rPr>
                <a:t>Blogi</a:t>
              </a:r>
            </a:p>
          </p:txBody>
        </p:sp>
        <p:sp>
          <p:nvSpPr>
            <p:cNvPr id="187421" name="Rectangle 29"/>
            <p:cNvSpPr>
              <a:spLocks noChangeArrowheads="1"/>
            </p:cNvSpPr>
            <p:nvPr/>
          </p:nvSpPr>
          <p:spPr bwMode="auto">
            <a:xfrm>
              <a:off x="4495800" y="3657600"/>
              <a:ext cx="914400" cy="457200"/>
            </a:xfrm>
            <a:prstGeom prst="rect">
              <a:avLst/>
            </a:prstGeom>
            <a:solidFill>
              <a:srgbClr val="7ABECB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100" b="0" i="0" u="none">
                  <a:latin typeface="Tahoma" pitchFamily="34" charset="0"/>
                </a:rPr>
                <a:t>Społeczności</a:t>
              </a:r>
            </a:p>
          </p:txBody>
        </p:sp>
        <p:sp>
          <p:nvSpPr>
            <p:cNvPr id="187422" name="Rectangle 30"/>
            <p:cNvSpPr>
              <a:spLocks noChangeArrowheads="1"/>
            </p:cNvSpPr>
            <p:nvPr/>
          </p:nvSpPr>
          <p:spPr bwMode="auto">
            <a:xfrm>
              <a:off x="5562600" y="3657600"/>
              <a:ext cx="914400" cy="457200"/>
            </a:xfrm>
            <a:prstGeom prst="rect">
              <a:avLst/>
            </a:prstGeom>
            <a:solidFill>
              <a:srgbClr val="7ABECB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100" b="0" i="0" u="none">
                  <a:latin typeface="Tahoma" pitchFamily="34" charset="0"/>
                </a:rPr>
                <a:t>„Dogear”</a:t>
              </a:r>
            </a:p>
          </p:txBody>
        </p:sp>
        <p:sp>
          <p:nvSpPr>
            <p:cNvPr id="187423" name="Rectangle 31"/>
            <p:cNvSpPr>
              <a:spLocks noChangeArrowheads="1"/>
            </p:cNvSpPr>
            <p:nvPr/>
          </p:nvSpPr>
          <p:spPr bwMode="auto">
            <a:xfrm>
              <a:off x="6629400" y="3657600"/>
              <a:ext cx="914400" cy="457200"/>
            </a:xfrm>
            <a:prstGeom prst="rect">
              <a:avLst/>
            </a:prstGeom>
            <a:solidFill>
              <a:srgbClr val="7ABECB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100" b="0" i="0" u="none">
                  <a:latin typeface="Tahoma" pitchFamily="34" charset="0"/>
                </a:rPr>
                <a:t>Czynności</a:t>
              </a:r>
            </a:p>
          </p:txBody>
        </p:sp>
        <p:sp>
          <p:nvSpPr>
            <p:cNvPr id="187424" name="Rectangle 32"/>
            <p:cNvSpPr>
              <a:spLocks noChangeArrowheads="1"/>
            </p:cNvSpPr>
            <p:nvPr/>
          </p:nvSpPr>
          <p:spPr bwMode="auto">
            <a:xfrm>
              <a:off x="2878138" y="2470150"/>
              <a:ext cx="960437" cy="27463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200" b="0" i="0" u="none">
                  <a:latin typeface="Tahoma" pitchFamily="34" charset="0"/>
                </a:rPr>
                <a:t>DELETE</a:t>
              </a:r>
            </a:p>
          </p:txBody>
        </p:sp>
        <p:sp>
          <p:nvSpPr>
            <p:cNvPr id="187425" name="Rectangle 33"/>
            <p:cNvSpPr>
              <a:spLocks noChangeArrowheads="1"/>
            </p:cNvSpPr>
            <p:nvPr/>
          </p:nvSpPr>
          <p:spPr bwMode="auto">
            <a:xfrm>
              <a:off x="5526088" y="2470150"/>
              <a:ext cx="3475037" cy="27463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200" b="0" i="0" u="none">
                  <a:latin typeface="Tahoma" pitchFamily="34" charset="0"/>
                </a:rPr>
                <a:t>GET</a:t>
              </a:r>
            </a:p>
          </p:txBody>
        </p:sp>
        <p:sp>
          <p:nvSpPr>
            <p:cNvPr id="187426" name="Rectangle 34"/>
            <p:cNvSpPr>
              <a:spLocks noChangeArrowheads="1"/>
            </p:cNvSpPr>
            <p:nvPr/>
          </p:nvSpPr>
          <p:spPr bwMode="auto">
            <a:xfrm>
              <a:off x="4302125" y="2808288"/>
              <a:ext cx="1112838" cy="274637"/>
            </a:xfrm>
            <a:prstGeom prst="rect">
              <a:avLst/>
            </a:prstGeom>
            <a:gradFill rotWithShape="1">
              <a:gsLst>
                <a:gs pos="0">
                  <a:srgbClr val="FFCC00">
                    <a:alpha val="80000"/>
                  </a:srgbClr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200" b="0" i="0" u="none">
                  <a:latin typeface="Tahoma" pitchFamily="34" charset="0"/>
                </a:rPr>
                <a:t>Formularz HTML</a:t>
              </a:r>
            </a:p>
          </p:txBody>
        </p:sp>
        <p:sp>
          <p:nvSpPr>
            <p:cNvPr id="187427" name="Text Box 35"/>
            <p:cNvSpPr txBox="1">
              <a:spLocks noChangeArrowheads="1"/>
            </p:cNvSpPr>
            <p:nvPr/>
          </p:nvSpPr>
          <p:spPr bwMode="auto">
            <a:xfrm>
              <a:off x="1676400" y="942975"/>
              <a:ext cx="1781175" cy="290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pl" sz="1300" b="0" i="0" u="none">
                  <a:solidFill>
                    <a:srgbClr val="7889FB"/>
                  </a:solidFill>
                  <a:latin typeface="Tahoma" pitchFamily="34" charset="0"/>
                </a:rPr>
                <a:t>Klienty („mashup”)</a:t>
              </a:r>
            </a:p>
          </p:txBody>
        </p:sp>
        <p:sp>
          <p:nvSpPr>
            <p:cNvPr id="187428" name="Text Box 36"/>
            <p:cNvSpPr txBox="1">
              <a:spLocks noChangeArrowheads="1"/>
            </p:cNvSpPr>
            <p:nvPr/>
          </p:nvSpPr>
          <p:spPr bwMode="auto">
            <a:xfrm>
              <a:off x="1800225" y="3238500"/>
              <a:ext cx="23717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pl" sz="1400" b="0" i="0" u="none">
                  <a:latin typeface="Tahoma" pitchFamily="34" charset="0"/>
                </a:rPr>
                <a:t>Usługi Lotus Connections</a:t>
              </a:r>
            </a:p>
          </p:txBody>
        </p:sp>
        <p:sp>
          <p:nvSpPr>
            <p:cNvPr id="187429" name="AutoShape 37"/>
            <p:cNvSpPr>
              <a:spLocks noChangeArrowheads="1"/>
            </p:cNvSpPr>
            <p:nvPr/>
          </p:nvSpPr>
          <p:spPr bwMode="auto">
            <a:xfrm>
              <a:off x="2949575" y="5202238"/>
              <a:ext cx="863600" cy="914400"/>
            </a:xfrm>
            <a:prstGeom prst="flowChartMagneticDisk">
              <a:avLst/>
            </a:prstGeom>
            <a:solidFill>
              <a:srgbClr val="7ABECB"/>
            </a:solidFill>
            <a:ln w="9525">
              <a:solidFill>
                <a:srgbClr val="1E5C9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ctr" rtl="0"/>
              <a:r>
                <a:rPr lang="pl" sz="1400" b="0" i="0" u="none">
                  <a:latin typeface="Tahoma" pitchFamily="34" charset="0"/>
                </a:rPr>
                <a:t>RBD</a:t>
              </a:r>
            </a:p>
          </p:txBody>
        </p:sp>
        <p:sp>
          <p:nvSpPr>
            <p:cNvPr id="187430" name="AutoShape 38"/>
            <p:cNvSpPr>
              <a:spLocks noChangeArrowheads="1"/>
            </p:cNvSpPr>
            <p:nvPr/>
          </p:nvSpPr>
          <p:spPr bwMode="auto">
            <a:xfrm>
              <a:off x="4111625" y="5211763"/>
              <a:ext cx="915988" cy="914400"/>
            </a:xfrm>
            <a:prstGeom prst="flowChartMagneticDisk">
              <a:avLst/>
            </a:prstGeom>
            <a:solidFill>
              <a:srgbClr val="7ABECB"/>
            </a:solidFill>
            <a:ln w="9525">
              <a:solidFill>
                <a:srgbClr val="1E5C9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ctr" rtl="0"/>
              <a:r>
                <a:rPr lang="pl" sz="1400" b="0" i="0" u="none">
                  <a:latin typeface="Tahoma" pitchFamily="34" charset="0"/>
                </a:rPr>
                <a:t>Plik</a:t>
              </a:r>
            </a:p>
            <a:p>
              <a:pPr algn="ctr" rtl="0"/>
              <a:r>
                <a:rPr lang="pl" sz="1400" b="0" i="0" u="none">
                  <a:latin typeface="Tahoma" pitchFamily="34" charset="0"/>
                </a:rPr>
                <a:t>System</a:t>
              </a:r>
            </a:p>
          </p:txBody>
        </p:sp>
        <p:sp>
          <p:nvSpPr>
            <p:cNvPr id="187431" name="Text Box 39"/>
            <p:cNvSpPr txBox="1">
              <a:spLocks noChangeArrowheads="1"/>
            </p:cNvSpPr>
            <p:nvPr/>
          </p:nvSpPr>
          <p:spPr bwMode="auto">
            <a:xfrm>
              <a:off x="57150" y="2447925"/>
              <a:ext cx="16383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pl" sz="1200" b="0" i="0" u="none">
                  <a:latin typeface="Tahoma" pitchFamily="34" charset="0"/>
                </a:rPr>
                <a:t>Wspólne usługi</a:t>
              </a:r>
            </a:p>
          </p:txBody>
        </p:sp>
        <p:sp>
          <p:nvSpPr>
            <p:cNvPr id="187432" name="Line 40"/>
            <p:cNvSpPr>
              <a:spLocks noChangeShapeType="1"/>
            </p:cNvSpPr>
            <p:nvPr/>
          </p:nvSpPr>
          <p:spPr bwMode="auto">
            <a:xfrm>
              <a:off x="3362325" y="4905375"/>
              <a:ext cx="0" cy="2857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"/>
            </a:p>
          </p:txBody>
        </p:sp>
        <p:sp>
          <p:nvSpPr>
            <p:cNvPr id="187433" name="Line 41"/>
            <p:cNvSpPr>
              <a:spLocks noChangeShapeType="1"/>
            </p:cNvSpPr>
            <p:nvPr/>
          </p:nvSpPr>
          <p:spPr bwMode="auto">
            <a:xfrm>
              <a:off x="4524375" y="4914900"/>
              <a:ext cx="0" cy="2857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"/>
            </a:p>
          </p:txBody>
        </p:sp>
        <p:sp>
          <p:nvSpPr>
            <p:cNvPr id="187434" name="Line 42"/>
            <p:cNvSpPr>
              <a:spLocks noChangeShapeType="1"/>
            </p:cNvSpPr>
            <p:nvPr/>
          </p:nvSpPr>
          <p:spPr bwMode="auto">
            <a:xfrm flipH="1">
              <a:off x="762000" y="4752975"/>
              <a:ext cx="9525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"/>
            </a:p>
          </p:txBody>
        </p:sp>
        <p:sp>
          <p:nvSpPr>
            <p:cNvPr id="187435" name="Rectangle 43"/>
            <p:cNvSpPr>
              <a:spLocks noChangeArrowheads="1"/>
            </p:cNvSpPr>
            <p:nvPr/>
          </p:nvSpPr>
          <p:spPr bwMode="auto">
            <a:xfrm>
              <a:off x="5486400" y="5124450"/>
              <a:ext cx="1952625" cy="1057275"/>
            </a:xfrm>
            <a:prstGeom prst="rect">
              <a:avLst/>
            </a:prstGeom>
            <a:solidFill>
              <a:srgbClr val="1E5C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pl"/>
            </a:p>
          </p:txBody>
        </p:sp>
        <p:sp>
          <p:nvSpPr>
            <p:cNvPr id="187436" name="Text Box 44"/>
            <p:cNvSpPr txBox="1">
              <a:spLocks noChangeArrowheads="1"/>
            </p:cNvSpPr>
            <p:nvPr/>
          </p:nvSpPr>
          <p:spPr bwMode="auto">
            <a:xfrm>
              <a:off x="5514975" y="5143500"/>
              <a:ext cx="163830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pl" sz="1400" b="0" i="0" u="none">
                  <a:latin typeface="Tahoma" pitchFamily="34" charset="0"/>
                </a:rPr>
                <a:t>Inne usług dla przedsiębiorstw</a:t>
              </a:r>
            </a:p>
          </p:txBody>
        </p:sp>
        <p:sp>
          <p:nvSpPr>
            <p:cNvPr id="187437" name="Rectangle 45"/>
            <p:cNvSpPr>
              <a:spLocks noChangeArrowheads="1"/>
            </p:cNvSpPr>
            <p:nvPr/>
          </p:nvSpPr>
          <p:spPr bwMode="auto">
            <a:xfrm>
              <a:off x="6197600" y="5764213"/>
              <a:ext cx="528638" cy="276225"/>
            </a:xfrm>
            <a:prstGeom prst="rect">
              <a:avLst/>
            </a:prstGeom>
            <a:solidFill>
              <a:srgbClr val="7ABECB">
                <a:alpha val="4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000" b="0" i="0" u="none">
                  <a:latin typeface="Tahoma" pitchFamily="34" charset="0"/>
                </a:rPr>
                <a:t>CMS</a:t>
              </a:r>
            </a:p>
          </p:txBody>
        </p:sp>
        <p:sp>
          <p:nvSpPr>
            <p:cNvPr id="187438" name="Rectangle 46"/>
            <p:cNvSpPr>
              <a:spLocks noChangeArrowheads="1"/>
            </p:cNvSpPr>
            <p:nvPr/>
          </p:nvSpPr>
          <p:spPr bwMode="auto">
            <a:xfrm>
              <a:off x="5588000" y="5764213"/>
              <a:ext cx="528638" cy="276225"/>
            </a:xfrm>
            <a:prstGeom prst="rect">
              <a:avLst/>
            </a:prstGeom>
            <a:solidFill>
              <a:srgbClr val="7ABECB">
                <a:alpha val="4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000" b="0" i="0" u="none">
                  <a:latin typeface="Tahoma" pitchFamily="34" charset="0"/>
                </a:rPr>
                <a:t>Poczta email</a:t>
              </a:r>
            </a:p>
          </p:txBody>
        </p:sp>
        <p:sp>
          <p:nvSpPr>
            <p:cNvPr id="187439" name="Rectangle 47"/>
            <p:cNvSpPr>
              <a:spLocks noChangeArrowheads="1"/>
            </p:cNvSpPr>
            <p:nvPr/>
          </p:nvSpPr>
          <p:spPr bwMode="auto">
            <a:xfrm>
              <a:off x="6797675" y="5764213"/>
              <a:ext cx="528638" cy="276225"/>
            </a:xfrm>
            <a:prstGeom prst="rect">
              <a:avLst/>
            </a:prstGeom>
            <a:solidFill>
              <a:srgbClr val="7ABECB">
                <a:alpha val="4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400" b="0" i="0" u="none">
                  <a:latin typeface="Tahoma" pitchFamily="34" charset="0"/>
                </a:rPr>
                <a:t>...</a:t>
              </a:r>
            </a:p>
          </p:txBody>
        </p:sp>
        <p:sp>
          <p:nvSpPr>
            <p:cNvPr id="187440" name="Line 48"/>
            <p:cNvSpPr>
              <a:spLocks noChangeShapeType="1"/>
            </p:cNvSpPr>
            <p:nvPr/>
          </p:nvSpPr>
          <p:spPr bwMode="auto">
            <a:xfrm>
              <a:off x="6419850" y="4905375"/>
              <a:ext cx="0" cy="2190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"/>
            </a:p>
          </p:txBody>
        </p:sp>
        <p:sp>
          <p:nvSpPr>
            <p:cNvPr id="187441" name="Rectangle 49"/>
            <p:cNvSpPr>
              <a:spLocks noChangeArrowheads="1"/>
            </p:cNvSpPr>
            <p:nvPr/>
          </p:nvSpPr>
          <p:spPr bwMode="auto">
            <a:xfrm>
              <a:off x="1655763" y="977900"/>
              <a:ext cx="7431087" cy="6985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>
                      <a:alpha val="19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l" sz="1200" b="0" i="0">
                <a:latin typeface="Tahoma" pitchFamily="34" charset="0"/>
              </a:endParaRPr>
            </a:p>
          </p:txBody>
        </p:sp>
        <p:sp>
          <p:nvSpPr>
            <p:cNvPr id="187442" name="Rectangle 50"/>
            <p:cNvSpPr>
              <a:spLocks noChangeArrowheads="1"/>
            </p:cNvSpPr>
            <p:nvPr/>
          </p:nvSpPr>
          <p:spPr bwMode="auto">
            <a:xfrm>
              <a:off x="1844675" y="2160588"/>
              <a:ext cx="7151688" cy="274637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200" b="0" i="0" u="none">
                  <a:latin typeface="Tahoma" pitchFamily="34" charset="0"/>
                </a:rPr>
                <a:t>REST API</a:t>
              </a:r>
            </a:p>
          </p:txBody>
        </p:sp>
        <p:pic>
          <p:nvPicPr>
            <p:cNvPr id="187444" name="Picture 52" descr="Profiles_white_256x25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4267200"/>
              <a:ext cx="606425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445" name="Picture 53" descr="Activities_white_256x25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4191000"/>
              <a:ext cx="606425" cy="60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446" name="Picture 54" descr="Blog_white_256x25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100" y="4187825"/>
              <a:ext cx="682625" cy="682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447" name="Picture 55" descr="Communities_white_256x25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191000"/>
              <a:ext cx="606425" cy="60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448" name="Picture 56" descr="Dogear_bookmarks_white_256x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192588"/>
              <a:ext cx="608013" cy="608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7449" name="AutoShape 57"/>
            <p:cNvSpPr>
              <a:spLocks noChangeArrowheads="1"/>
            </p:cNvSpPr>
            <p:nvPr/>
          </p:nvSpPr>
          <p:spPr bwMode="auto">
            <a:xfrm>
              <a:off x="1536700" y="5402263"/>
              <a:ext cx="1216025" cy="673100"/>
            </a:xfrm>
            <a:prstGeom prst="leftRightArrow">
              <a:avLst>
                <a:gd name="adj1" fmla="val 50000"/>
                <a:gd name="adj2" fmla="val 36132"/>
              </a:avLst>
            </a:prstGeom>
            <a:solidFill>
              <a:srgbClr val="7ABEC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400" b="0" i="0" u="none">
                  <a:latin typeface="Tahoma" pitchFamily="34" charset="0"/>
                </a:rPr>
                <a:t>TDI</a:t>
              </a:r>
            </a:p>
          </p:txBody>
        </p:sp>
        <p:sp>
          <p:nvSpPr>
            <p:cNvPr id="187450" name="Rectangle 58"/>
            <p:cNvSpPr>
              <a:spLocks noChangeArrowheads="1"/>
            </p:cNvSpPr>
            <p:nvPr/>
          </p:nvSpPr>
          <p:spPr bwMode="auto">
            <a:xfrm>
              <a:off x="2362200" y="3657600"/>
              <a:ext cx="914400" cy="457200"/>
            </a:xfrm>
            <a:prstGeom prst="rect">
              <a:avLst/>
            </a:prstGeom>
            <a:solidFill>
              <a:srgbClr val="7ABECB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/>
              <a:r>
                <a:rPr lang="pl" sz="1100" b="0" i="0" u="none">
                  <a:latin typeface="Tahoma" pitchFamily="34" charset="0"/>
                </a:rPr>
                <a:t>Strona domowa</a:t>
              </a:r>
            </a:p>
          </p:txBody>
        </p:sp>
        <p:pic>
          <p:nvPicPr>
            <p:cNvPr id="187451" name="Picture 59" descr="C:\Lotus Connections\iconHomepageJumbo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426720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28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F519AED6-CF0D-457C-8465-2388282B43BD}" type="slidenum">
              <a:rPr/>
              <a:pPr algn="l" rtl="0"/>
              <a:t>25</a:t>
            </a:fld>
            <a:endParaRPr lang="pl" altLang="en-US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9525" y="5884863"/>
            <a:ext cx="9139238" cy="1587"/>
          </a:xfrm>
          <a:prstGeom prst="line">
            <a:avLst/>
          </a:prstGeom>
          <a:noFill/>
          <a:ln w="324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0" y="5183188"/>
            <a:ext cx="9148763" cy="1587"/>
          </a:xfrm>
          <a:prstGeom prst="line">
            <a:avLst/>
          </a:prstGeom>
          <a:noFill/>
          <a:ln w="324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4763" y="4371975"/>
            <a:ext cx="9144000" cy="1588"/>
          </a:xfrm>
          <a:prstGeom prst="line">
            <a:avLst/>
          </a:prstGeom>
          <a:noFill/>
          <a:ln w="324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4763" y="3665538"/>
            <a:ext cx="9144000" cy="1587"/>
          </a:xfrm>
          <a:prstGeom prst="line">
            <a:avLst/>
          </a:prstGeom>
          <a:noFill/>
          <a:ln w="324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V="1">
            <a:off x="4763" y="2906713"/>
            <a:ext cx="9144000" cy="4762"/>
          </a:xfrm>
          <a:prstGeom prst="line">
            <a:avLst/>
          </a:prstGeom>
          <a:noFill/>
          <a:ln w="324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4763" y="2108200"/>
            <a:ext cx="9144000" cy="1588"/>
          </a:xfrm>
          <a:prstGeom prst="line">
            <a:avLst/>
          </a:prstGeom>
          <a:noFill/>
          <a:ln w="324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712788" y="3143250"/>
            <a:ext cx="1476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2" rIns="91524" bIns="45762"/>
          <a:lstStyle/>
          <a:p>
            <a:pPr algn="l" defTabSz="412750" rtl="0">
              <a:spcBef>
                <a:spcPts val="900"/>
              </a:spcBef>
              <a:buClr>
                <a:srgbClr val="FFCC00"/>
              </a:buClr>
              <a:buSzPct val="100000"/>
              <a:buFont typeface="Wingdings" pitchFamily="2" charset="2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solidFill>
                  <a:srgbClr val="B5D559"/>
                </a:solidFill>
                <a:latin typeface="Tahoma" pitchFamily="34" charset="0"/>
              </a:rPr>
              <a:t>Społeczności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712788" y="3860800"/>
            <a:ext cx="7381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2" rIns="91524" bIns="45762"/>
          <a:lstStyle/>
          <a:p>
            <a:pPr algn="l" defTabSz="412750" rtl="0">
              <a:spcBef>
                <a:spcPts val="900"/>
              </a:spcBef>
              <a:buClr>
                <a:srgbClr val="FFCC00"/>
              </a:buClr>
              <a:buSzPct val="100000"/>
              <a:buFont typeface="Wingdings" pitchFamily="2" charset="2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solidFill>
                  <a:srgbClr val="D29ADA"/>
                </a:solidFill>
                <a:latin typeface="Tahoma" pitchFamily="34" charset="0"/>
              </a:rPr>
              <a:t>Blogi</a:t>
            </a: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712788" y="4652963"/>
            <a:ext cx="8763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2" rIns="91524" bIns="45762"/>
          <a:lstStyle/>
          <a:p>
            <a:pPr algn="l" defTabSz="412750" rtl="0">
              <a:spcBef>
                <a:spcPts val="900"/>
              </a:spcBef>
              <a:buClr>
                <a:srgbClr val="FFCC00"/>
              </a:buClr>
              <a:buSzPct val="100000"/>
              <a:buFont typeface="Wingdings" pitchFamily="2" charset="2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solidFill>
                  <a:schemeClr val="accent2"/>
                </a:solidFill>
                <a:latin typeface="Tahoma" pitchFamily="34" charset="0"/>
              </a:rPr>
              <a:t>„Dogear”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712788" y="5386388"/>
            <a:ext cx="11207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2" rIns="91524" bIns="45762"/>
          <a:lstStyle/>
          <a:p>
            <a:pPr algn="l" defTabSz="412750" rtl="0">
              <a:spcBef>
                <a:spcPts val="900"/>
              </a:spcBef>
              <a:buClr>
                <a:srgbClr val="FFCC00"/>
              </a:buClr>
              <a:buSzPct val="100000"/>
              <a:buFont typeface="Wingdings" pitchFamily="2" charset="2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solidFill>
                  <a:schemeClr val="tx2"/>
                </a:solidFill>
                <a:latin typeface="Tahoma" pitchFamily="34" charset="0"/>
              </a:rPr>
              <a:t>Czynności</a:t>
            </a: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712788" y="2325688"/>
            <a:ext cx="896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2" rIns="91524" bIns="45762"/>
          <a:lstStyle/>
          <a:p>
            <a:pPr algn="l" defTabSz="412750" rtl="0">
              <a:spcBef>
                <a:spcPts val="900"/>
              </a:spcBef>
              <a:buClr>
                <a:srgbClr val="FFCC00"/>
              </a:buClr>
              <a:buSzPct val="100000"/>
              <a:buFont typeface="Wingdings" pitchFamily="2" charset="2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solidFill>
                  <a:srgbClr val="FFAB2F"/>
                </a:solidFill>
                <a:latin typeface="Tahoma" pitchFamily="34" charset="0"/>
              </a:rPr>
              <a:t>Profile</a:t>
            </a:r>
          </a:p>
        </p:txBody>
      </p:sp>
      <p:pic>
        <p:nvPicPr>
          <p:cNvPr id="5326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238375"/>
            <a:ext cx="6477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4505325"/>
            <a:ext cx="61118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021013"/>
            <a:ext cx="611187" cy="6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5319713"/>
            <a:ext cx="5397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53268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763963"/>
            <a:ext cx="611187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53269" name="Rectangle 21"/>
          <p:cNvSpPr>
            <a:spLocks noGrp="1" noChangeArrowheads="1"/>
          </p:cNvSpPr>
          <p:nvPr>
            <p:ph type="title"/>
          </p:nvPr>
        </p:nvSpPr>
        <p:spPr>
          <a:xfrm>
            <a:off x="190500" y="628650"/>
            <a:ext cx="8780463" cy="50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B2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2" rIns="91524" bIns="45762" anchor="b">
            <a:normAutofit fontScale="90000"/>
          </a:bodyPr>
          <a:lstStyle/>
          <a:p>
            <a:pPr defTabSz="457200" rtl="0">
              <a:tabLst>
                <a:tab pos="0" algn="l"/>
                <a:tab pos="1012825" algn="l"/>
                <a:tab pos="2027238" algn="l"/>
                <a:tab pos="3040063" algn="l"/>
                <a:tab pos="4056063" algn="l"/>
                <a:tab pos="5068888" algn="l"/>
                <a:tab pos="6084888" algn="l"/>
                <a:tab pos="7099300" algn="l"/>
                <a:tab pos="8113713" algn="l"/>
                <a:tab pos="9128125" algn="l"/>
                <a:tab pos="10140950" algn="l"/>
              </a:tabLst>
            </a:pPr>
            <a:r>
              <a:rPr lang="pl" b="0" i="0" u="none"/>
              <a:t>Funkcje Lotus Connections</a:t>
            </a:r>
          </a:p>
        </p:txBody>
      </p:sp>
      <p:sp>
        <p:nvSpPr>
          <p:cNvPr id="53270" name="AutoShape 22"/>
          <p:cNvSpPr>
            <a:spLocks noChangeArrowheads="1"/>
          </p:cNvSpPr>
          <p:nvPr/>
        </p:nvSpPr>
        <p:spPr bwMode="auto">
          <a:xfrm>
            <a:off x="2332038" y="1573213"/>
            <a:ext cx="1949450" cy="298450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latin typeface="Tahoma" pitchFamily="34" charset="0"/>
              </a:rPr>
              <a:t>Zarządzanie uwagą</a:t>
            </a:r>
          </a:p>
        </p:txBody>
      </p:sp>
      <p:sp>
        <p:nvSpPr>
          <p:cNvPr id="53271" name="AutoShape 23"/>
          <p:cNvSpPr>
            <a:spLocks noChangeArrowheads="1"/>
          </p:cNvSpPr>
          <p:nvPr/>
        </p:nvSpPr>
        <p:spPr bwMode="auto">
          <a:xfrm>
            <a:off x="4760913" y="1573213"/>
            <a:ext cx="1343025" cy="298450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latin typeface="Tahoma" pitchFamily="34" charset="0"/>
              </a:rPr>
              <a:t>Personalizacja</a:t>
            </a:r>
          </a:p>
        </p:txBody>
      </p:sp>
      <p:sp>
        <p:nvSpPr>
          <p:cNvPr id="53272" name="AutoShape 24"/>
          <p:cNvSpPr>
            <a:spLocks noChangeArrowheads="1"/>
          </p:cNvSpPr>
          <p:nvPr/>
        </p:nvSpPr>
        <p:spPr bwMode="auto">
          <a:xfrm>
            <a:off x="2332038" y="3135313"/>
            <a:ext cx="1827212" cy="300037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latin typeface="Tahoma" pitchFamily="34" charset="0"/>
              </a:rPr>
              <a:t>Forum dyskusyjne</a:t>
            </a:r>
          </a:p>
        </p:txBody>
      </p:sp>
      <p:sp>
        <p:nvSpPr>
          <p:cNvPr id="53273" name="AutoShape 25"/>
          <p:cNvSpPr>
            <a:spLocks noChangeArrowheads="1"/>
          </p:cNvSpPr>
          <p:nvPr/>
        </p:nvSpPr>
        <p:spPr bwMode="auto">
          <a:xfrm>
            <a:off x="2332038" y="4708525"/>
            <a:ext cx="1801812" cy="298450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latin typeface="Tahoma" pitchFamily="34" charset="0"/>
              </a:rPr>
              <a:t>Ujednolicone skryptozakładki </a:t>
            </a:r>
          </a:p>
        </p:txBody>
      </p:sp>
      <p:sp>
        <p:nvSpPr>
          <p:cNvPr id="53274" name="AutoShape 26"/>
          <p:cNvSpPr>
            <a:spLocks noChangeArrowheads="1"/>
          </p:cNvSpPr>
          <p:nvPr/>
        </p:nvSpPr>
        <p:spPr bwMode="auto">
          <a:xfrm>
            <a:off x="2332038" y="5384800"/>
            <a:ext cx="1878012" cy="298450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latin typeface="Tahoma" pitchFamily="34" charset="0"/>
              </a:rPr>
              <a:t>Osobista organizacja</a:t>
            </a:r>
          </a:p>
        </p:txBody>
      </p:sp>
      <p:sp>
        <p:nvSpPr>
          <p:cNvPr id="53275" name="AutoShape 27"/>
          <p:cNvSpPr>
            <a:spLocks noChangeArrowheads="1"/>
          </p:cNvSpPr>
          <p:nvPr/>
        </p:nvSpPr>
        <p:spPr bwMode="auto">
          <a:xfrm>
            <a:off x="4803775" y="5384800"/>
            <a:ext cx="1322388" cy="298450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latin typeface="Tahoma" pitchFamily="34" charset="0"/>
              </a:rPr>
              <a:t>Dostosowywanie </a:t>
            </a:r>
          </a:p>
        </p:txBody>
      </p:sp>
      <p:sp>
        <p:nvSpPr>
          <p:cNvPr id="53276" name="AutoShape 28"/>
          <p:cNvSpPr>
            <a:spLocks noChangeArrowheads="1"/>
          </p:cNvSpPr>
          <p:nvPr/>
        </p:nvSpPr>
        <p:spPr bwMode="auto">
          <a:xfrm>
            <a:off x="2199278" y="3883025"/>
            <a:ext cx="2074953" cy="514128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6" tIns="41218" rIns="82436" bIns="41218">
            <a:spAutoFit/>
          </a:bodyPr>
          <a:lstStyle/>
          <a:p>
            <a:pPr algn="ctr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i="0" u="none" dirty="0">
                <a:latin typeface="Tahoma" pitchFamily="34" charset="0"/>
              </a:rPr>
              <a:t>Wpisy na zewnętrznych </a:t>
            </a:r>
            <a:endParaRPr lang="pl" sz="1400" i="0" u="none" dirty="0" smtClean="0">
              <a:latin typeface="Tahoma" pitchFamily="34" charset="0"/>
            </a:endParaRPr>
          </a:p>
          <a:p>
            <a:pPr algn="ctr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i="0" u="none" dirty="0" smtClean="0">
                <a:latin typeface="Tahoma" pitchFamily="34" charset="0"/>
              </a:rPr>
              <a:t>blogach</a:t>
            </a:r>
            <a:endParaRPr lang="pl" sz="1400" i="0" u="none" dirty="0">
              <a:latin typeface="Tahoma" pitchFamily="34" charset="0"/>
            </a:endParaRPr>
          </a:p>
        </p:txBody>
      </p:sp>
      <p:grpSp>
        <p:nvGrpSpPr>
          <p:cNvPr id="53277" name="Group 29"/>
          <p:cNvGrpSpPr>
            <a:grpSpLocks/>
          </p:cNvGrpSpPr>
          <p:nvPr/>
        </p:nvGrpSpPr>
        <p:grpSpPr bwMode="auto">
          <a:xfrm>
            <a:off x="50800" y="1409700"/>
            <a:ext cx="2228850" cy="601663"/>
            <a:chOff x="29" y="888"/>
            <a:chExt cx="1404" cy="379"/>
          </a:xfrm>
        </p:grpSpPr>
        <p:pic>
          <p:nvPicPr>
            <p:cNvPr id="53278" name="Picture 3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" y="888"/>
              <a:ext cx="440" cy="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53279" name="Rectangle 31"/>
            <p:cNvSpPr>
              <a:spLocks noChangeArrowheads="1"/>
            </p:cNvSpPr>
            <p:nvPr/>
          </p:nvSpPr>
          <p:spPr bwMode="auto">
            <a:xfrm>
              <a:off x="446" y="982"/>
              <a:ext cx="98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524" tIns="45762" rIns="91524" bIns="45762"/>
            <a:lstStyle/>
            <a:p>
              <a:pPr algn="l" defTabSz="412750" rtl="0">
                <a:spcBef>
                  <a:spcPts val="900"/>
                </a:spcBef>
                <a:buClr>
                  <a:srgbClr val="FFCC00"/>
                </a:buClr>
                <a:buSzPct val="100000"/>
                <a:buFont typeface="Wingdings" pitchFamily="2" charset="2"/>
                <a:buNone/>
                <a:tabLst>
                  <a:tab pos="0" algn="l"/>
                  <a:tab pos="412750" algn="l"/>
                  <a:tab pos="823913" algn="l"/>
                  <a:tab pos="1236663" algn="l"/>
                  <a:tab pos="1649413" algn="l"/>
                  <a:tab pos="2060575" algn="l"/>
                  <a:tab pos="2473325" algn="l"/>
                  <a:tab pos="2886075" algn="l"/>
                  <a:tab pos="3297238" algn="l"/>
                  <a:tab pos="3709988" algn="l"/>
                  <a:tab pos="4122738" algn="l"/>
                  <a:tab pos="4533900" algn="l"/>
                  <a:tab pos="4946650" algn="l"/>
                  <a:tab pos="5359400" algn="l"/>
                  <a:tab pos="5770563" algn="l"/>
                  <a:tab pos="6183313" algn="l"/>
                  <a:tab pos="6596063" algn="l"/>
                  <a:tab pos="7007225" algn="l"/>
                  <a:tab pos="7419975" algn="l"/>
                  <a:tab pos="7832725" algn="l"/>
                  <a:tab pos="8243888" algn="l"/>
                </a:tabLst>
              </a:pPr>
              <a:r>
                <a:rPr lang="pl" sz="1400" b="0" i="0" u="none">
                  <a:solidFill>
                    <a:schemeClr val="accent1"/>
                  </a:solidFill>
                  <a:latin typeface="Tahoma" pitchFamily="34" charset="0"/>
                </a:rPr>
                <a:t>Strona domowa</a:t>
              </a:r>
            </a:p>
          </p:txBody>
        </p:sp>
      </p:grpSp>
      <p:sp>
        <p:nvSpPr>
          <p:cNvPr id="53280" name="AutoShape 32"/>
          <p:cNvSpPr>
            <a:spLocks noChangeArrowheads="1"/>
          </p:cNvSpPr>
          <p:nvPr/>
        </p:nvSpPr>
        <p:spPr bwMode="auto">
          <a:xfrm>
            <a:off x="7502525" y="1573213"/>
            <a:ext cx="1116013" cy="298450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latin typeface="Tahoma" pitchFamily="34" charset="0"/>
              </a:rPr>
              <a:t>Agregowanie</a:t>
            </a:r>
          </a:p>
        </p:txBody>
      </p:sp>
      <p:sp>
        <p:nvSpPr>
          <p:cNvPr id="53281" name="AutoShape 33"/>
          <p:cNvSpPr>
            <a:spLocks noChangeArrowheads="1"/>
          </p:cNvSpPr>
          <p:nvPr/>
        </p:nvSpPr>
        <p:spPr bwMode="auto">
          <a:xfrm>
            <a:off x="2332038" y="2341563"/>
            <a:ext cx="1266825" cy="298450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latin typeface="Tahoma" pitchFamily="34" charset="0"/>
              </a:rPr>
              <a:t>Dostosowywanie</a:t>
            </a:r>
          </a:p>
        </p:txBody>
      </p:sp>
      <p:sp>
        <p:nvSpPr>
          <p:cNvPr id="53282" name="AutoShape 34"/>
          <p:cNvSpPr>
            <a:spLocks noChangeArrowheads="1"/>
          </p:cNvSpPr>
          <p:nvPr/>
        </p:nvSpPr>
        <p:spPr bwMode="auto">
          <a:xfrm>
            <a:off x="4752975" y="3135313"/>
            <a:ext cx="1395413" cy="298450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latin typeface="Tahoma" pitchFamily="34" charset="0"/>
              </a:rPr>
              <a:t>Integracja aplikacji</a:t>
            </a:r>
          </a:p>
        </p:txBody>
      </p:sp>
      <p:sp>
        <p:nvSpPr>
          <p:cNvPr id="53283" name="AutoShape 35"/>
          <p:cNvSpPr>
            <a:spLocks noChangeArrowheads="1"/>
          </p:cNvSpPr>
          <p:nvPr/>
        </p:nvSpPr>
        <p:spPr bwMode="auto">
          <a:xfrm>
            <a:off x="6834188" y="3135313"/>
            <a:ext cx="1773237" cy="298450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latin typeface="Tahoma" pitchFamily="34" charset="0"/>
              </a:rPr>
              <a:t>Zarządzanie członkostwem </a:t>
            </a:r>
          </a:p>
        </p:txBody>
      </p:sp>
      <p:sp>
        <p:nvSpPr>
          <p:cNvPr id="53284" name="AutoShape 36"/>
          <p:cNvSpPr>
            <a:spLocks noChangeArrowheads="1"/>
          </p:cNvSpPr>
          <p:nvPr/>
        </p:nvSpPr>
        <p:spPr bwMode="auto">
          <a:xfrm>
            <a:off x="4735513" y="2341563"/>
            <a:ext cx="1930400" cy="298450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latin typeface="Tahoma" pitchFamily="34" charset="0"/>
              </a:rPr>
              <a:t>Sieć społeczna</a:t>
            </a:r>
          </a:p>
        </p:txBody>
      </p:sp>
      <p:sp>
        <p:nvSpPr>
          <p:cNvPr id="53285" name="AutoShape 37"/>
          <p:cNvSpPr>
            <a:spLocks noChangeArrowheads="1"/>
          </p:cNvSpPr>
          <p:nvPr/>
        </p:nvSpPr>
        <p:spPr bwMode="auto">
          <a:xfrm>
            <a:off x="6934200" y="2341563"/>
            <a:ext cx="1905000" cy="514128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2436" tIns="41218" rIns="82436" bIns="41218">
            <a:spAutoFit/>
          </a:bodyPr>
          <a:lstStyle/>
          <a:p>
            <a:pPr algn="ctr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 dirty="0" smtClean="0">
                <a:latin typeface="Tahoma" pitchFamily="34" charset="0"/>
              </a:rPr>
              <a:t>„</a:t>
            </a:r>
            <a:r>
              <a:rPr lang="pl" sz="1400" b="0" i="0" u="none" dirty="0">
                <a:latin typeface="Tahoma" pitchFamily="34" charset="0"/>
              </a:rPr>
              <a:t>Oznaczanie </a:t>
            </a:r>
            <a:r>
              <a:rPr lang="pl" sz="1400" b="0" i="0" u="none" dirty="0" smtClean="0">
                <a:latin typeface="Tahoma" pitchFamily="34" charset="0"/>
              </a:rPr>
              <a:t>      społeczne</a:t>
            </a:r>
            <a:r>
              <a:rPr lang="pl" sz="1400" b="0" i="0" u="none" dirty="0">
                <a:latin typeface="Tahoma" pitchFamily="34" charset="0"/>
              </a:rPr>
              <a:t>”</a:t>
            </a:r>
          </a:p>
        </p:txBody>
      </p:sp>
      <p:sp>
        <p:nvSpPr>
          <p:cNvPr id="53286" name="AutoShape 38"/>
          <p:cNvSpPr>
            <a:spLocks noChangeArrowheads="1"/>
          </p:cNvSpPr>
          <p:nvPr/>
        </p:nvSpPr>
        <p:spPr bwMode="auto">
          <a:xfrm>
            <a:off x="7272338" y="5384800"/>
            <a:ext cx="1331912" cy="298450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latin typeface="Tahoma" pitchFamily="34" charset="0"/>
              </a:rPr>
              <a:t>Elastyczne typy </a:t>
            </a:r>
          </a:p>
        </p:txBody>
      </p:sp>
      <p:sp>
        <p:nvSpPr>
          <p:cNvPr id="53287" name="Rectangle 39"/>
          <p:cNvSpPr>
            <a:spLocks noChangeArrowheads="1"/>
          </p:cNvSpPr>
          <p:nvPr/>
        </p:nvSpPr>
        <p:spPr bwMode="auto">
          <a:xfrm>
            <a:off x="688975" y="6069013"/>
            <a:ext cx="1660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2" rIns="91524" bIns="45762"/>
          <a:lstStyle/>
          <a:p>
            <a:pPr algn="l" defTabSz="412750" rtl="0">
              <a:spcBef>
                <a:spcPts val="900"/>
              </a:spcBef>
              <a:buClr>
                <a:srgbClr val="FFCC00"/>
              </a:buClr>
              <a:buSzPct val="100000"/>
              <a:buFont typeface="Wingdings" pitchFamily="2" charset="2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solidFill>
                  <a:schemeClr val="folHlink"/>
                </a:solidFill>
                <a:latin typeface="Tahoma" pitchFamily="34" charset="0"/>
              </a:rPr>
              <a:t>Łączność z innymi usługami</a:t>
            </a:r>
          </a:p>
        </p:txBody>
      </p:sp>
      <p:pic>
        <p:nvPicPr>
          <p:cNvPr id="53288" name="Picture 4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5994400"/>
            <a:ext cx="506412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53289" name="AutoShape 41"/>
          <p:cNvSpPr>
            <a:spLocks noChangeArrowheads="1"/>
          </p:cNvSpPr>
          <p:nvPr/>
        </p:nvSpPr>
        <p:spPr bwMode="auto">
          <a:xfrm>
            <a:off x="2328863" y="6080125"/>
            <a:ext cx="1900237" cy="298450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latin typeface="Tahoma" pitchFamily="34" charset="0"/>
              </a:rPr>
              <a:t>Powiadomienia</a:t>
            </a:r>
          </a:p>
        </p:txBody>
      </p:sp>
      <p:sp>
        <p:nvSpPr>
          <p:cNvPr id="53290" name="AutoShape 42"/>
          <p:cNvSpPr>
            <a:spLocks noChangeArrowheads="1"/>
          </p:cNvSpPr>
          <p:nvPr/>
        </p:nvSpPr>
        <p:spPr bwMode="auto">
          <a:xfrm>
            <a:off x="6386513" y="6080125"/>
            <a:ext cx="698500" cy="298450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latin typeface="Tahoma" pitchFamily="34" charset="0"/>
              </a:rPr>
              <a:t>Wyszukiwanie</a:t>
            </a:r>
          </a:p>
        </p:txBody>
      </p:sp>
      <p:sp>
        <p:nvSpPr>
          <p:cNvPr id="53291" name="AutoShape 43"/>
          <p:cNvSpPr>
            <a:spLocks noChangeArrowheads="1"/>
          </p:cNvSpPr>
          <p:nvPr/>
        </p:nvSpPr>
        <p:spPr bwMode="auto">
          <a:xfrm>
            <a:off x="7827963" y="6080125"/>
            <a:ext cx="723900" cy="298450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latin typeface="Tahoma" pitchFamily="34" charset="0"/>
              </a:rPr>
              <a:t>Statystyki</a:t>
            </a:r>
          </a:p>
        </p:txBody>
      </p:sp>
      <p:sp>
        <p:nvSpPr>
          <p:cNvPr id="53292" name="AutoShape 44"/>
          <p:cNvSpPr>
            <a:spLocks noChangeArrowheads="1"/>
          </p:cNvSpPr>
          <p:nvPr/>
        </p:nvSpPr>
        <p:spPr bwMode="auto">
          <a:xfrm>
            <a:off x="4803775" y="6080125"/>
            <a:ext cx="749300" cy="298450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latin typeface="Tahoma" pitchFamily="34" charset="0"/>
              </a:rPr>
              <a:t>Oceny</a:t>
            </a:r>
          </a:p>
        </p:txBody>
      </p:sp>
      <p:sp>
        <p:nvSpPr>
          <p:cNvPr id="53293" name="AutoShape 45"/>
          <p:cNvSpPr>
            <a:spLocks noChangeArrowheads="1"/>
          </p:cNvSpPr>
          <p:nvPr/>
        </p:nvSpPr>
        <p:spPr bwMode="auto">
          <a:xfrm>
            <a:off x="4776788" y="3883025"/>
            <a:ext cx="1539875" cy="298450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 dirty="0">
                <a:latin typeface="Tahoma" pitchFamily="34" charset="0"/>
              </a:rPr>
              <a:t>Powiązane blogi</a:t>
            </a:r>
          </a:p>
        </p:txBody>
      </p:sp>
      <p:sp>
        <p:nvSpPr>
          <p:cNvPr id="53294" name="AutoShape 46"/>
          <p:cNvSpPr>
            <a:spLocks noChangeArrowheads="1"/>
          </p:cNvSpPr>
          <p:nvPr/>
        </p:nvSpPr>
        <p:spPr bwMode="auto">
          <a:xfrm>
            <a:off x="7221538" y="3883025"/>
            <a:ext cx="1349375" cy="298450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latin typeface="Tahoma" pitchFamily="34" charset="0"/>
              </a:rPr>
              <a:t>Popularne wpisy</a:t>
            </a:r>
          </a:p>
        </p:txBody>
      </p:sp>
      <p:sp>
        <p:nvSpPr>
          <p:cNvPr id="53295" name="AutoShape 47"/>
          <p:cNvSpPr>
            <a:spLocks noChangeArrowheads="1"/>
          </p:cNvSpPr>
          <p:nvPr/>
        </p:nvSpPr>
        <p:spPr bwMode="auto">
          <a:xfrm>
            <a:off x="4803775" y="4708525"/>
            <a:ext cx="1517650" cy="298450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latin typeface="Tahoma" pitchFamily="34" charset="0"/>
              </a:rPr>
              <a:t>Licznik popularności </a:t>
            </a:r>
          </a:p>
        </p:txBody>
      </p:sp>
      <p:sp>
        <p:nvSpPr>
          <p:cNvPr id="53296" name="AutoShape 48"/>
          <p:cNvSpPr>
            <a:spLocks noChangeArrowheads="1"/>
          </p:cNvSpPr>
          <p:nvPr/>
        </p:nvSpPr>
        <p:spPr bwMode="auto">
          <a:xfrm>
            <a:off x="7232650" y="4708525"/>
            <a:ext cx="1363663" cy="298450"/>
          </a:xfrm>
          <a:prstGeom prst="roundRect">
            <a:avLst>
              <a:gd name="adj" fmla="val 46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436" tIns="41218" rIns="82436" bIns="41218">
            <a:spAutoFit/>
          </a:bodyPr>
          <a:lstStyle/>
          <a:p>
            <a:pPr algn="l" defTabSz="412750" rtl="0"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412750" algn="l"/>
                <a:tab pos="823913" algn="l"/>
                <a:tab pos="1236663" algn="l"/>
                <a:tab pos="1649413" algn="l"/>
                <a:tab pos="2060575" algn="l"/>
                <a:tab pos="2473325" algn="l"/>
                <a:tab pos="2886075" algn="l"/>
                <a:tab pos="3297238" algn="l"/>
                <a:tab pos="3709988" algn="l"/>
                <a:tab pos="4122738" algn="l"/>
                <a:tab pos="4533900" algn="l"/>
                <a:tab pos="4946650" algn="l"/>
                <a:tab pos="5359400" algn="l"/>
                <a:tab pos="5770563" algn="l"/>
                <a:tab pos="6183313" algn="l"/>
                <a:tab pos="6596063" algn="l"/>
                <a:tab pos="7007225" algn="l"/>
                <a:tab pos="7419975" algn="l"/>
                <a:tab pos="7832725" algn="l"/>
                <a:tab pos="8243888" algn="l"/>
              </a:tabLst>
            </a:pPr>
            <a:r>
              <a:rPr lang="pl" sz="1400" b="0" i="0" u="none">
                <a:latin typeface="Tahoma" pitchFamily="34" charset="0"/>
              </a:rPr>
              <a:t>Dziel i powiadom </a:t>
            </a:r>
          </a:p>
        </p:txBody>
      </p:sp>
    </p:spTree>
    <p:extLst>
      <p:ext uri="{BB962C8B-B14F-4D97-AF65-F5344CB8AC3E}">
        <p14:creationId xmlns:p14="http://schemas.microsoft.com/office/powerpoint/2010/main" val="24293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21122154-1684-4ABB-9D8B-66D289411A3B}" type="slidenum">
              <a:rPr/>
              <a:pPr algn="l" rtl="0"/>
              <a:t>26</a:t>
            </a:fld>
            <a:endParaRPr lang="pl" altLang="en-US"/>
          </a:p>
        </p:txBody>
      </p:sp>
      <p:sp>
        <p:nvSpPr>
          <p:cNvPr id="191509" name="Text Box 21"/>
          <p:cNvSpPr txBox="1">
            <a:spLocks noChangeArrowheads="1"/>
          </p:cNvSpPr>
          <p:nvPr/>
        </p:nvSpPr>
        <p:spPr bwMode="auto">
          <a:xfrm>
            <a:off x="2971800" y="2012950"/>
            <a:ext cx="58166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>
            <a:spAutoFit/>
          </a:bodyPr>
          <a:lstStyle>
            <a:lvl1pPr marL="244475" indent="-244475" defTabSz="449263">
              <a:tabLst>
                <a:tab pos="244475" algn="l"/>
                <a:tab pos="995363" algn="l"/>
                <a:tab pos="2008188" algn="l"/>
                <a:tab pos="3024188" algn="l"/>
                <a:tab pos="4038600" algn="l"/>
                <a:tab pos="5053013" algn="l"/>
                <a:tab pos="6067425" algn="l"/>
                <a:tab pos="7081838" algn="l"/>
                <a:tab pos="8096250" algn="l"/>
                <a:tab pos="9109075" algn="l"/>
                <a:tab pos="10123488" algn="l"/>
                <a:tab pos="104997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244475" algn="l"/>
                <a:tab pos="995363" algn="l"/>
                <a:tab pos="2008188" algn="l"/>
                <a:tab pos="3024188" algn="l"/>
                <a:tab pos="4038600" algn="l"/>
                <a:tab pos="5053013" algn="l"/>
                <a:tab pos="6067425" algn="l"/>
                <a:tab pos="7081838" algn="l"/>
                <a:tab pos="8096250" algn="l"/>
                <a:tab pos="9109075" algn="l"/>
                <a:tab pos="10123488" algn="l"/>
                <a:tab pos="104997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244475" algn="l"/>
                <a:tab pos="995363" algn="l"/>
                <a:tab pos="2008188" algn="l"/>
                <a:tab pos="3024188" algn="l"/>
                <a:tab pos="4038600" algn="l"/>
                <a:tab pos="5053013" algn="l"/>
                <a:tab pos="6067425" algn="l"/>
                <a:tab pos="7081838" algn="l"/>
                <a:tab pos="8096250" algn="l"/>
                <a:tab pos="9109075" algn="l"/>
                <a:tab pos="10123488" algn="l"/>
                <a:tab pos="104997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244475" algn="l"/>
                <a:tab pos="995363" algn="l"/>
                <a:tab pos="2008188" algn="l"/>
                <a:tab pos="3024188" algn="l"/>
                <a:tab pos="4038600" algn="l"/>
                <a:tab pos="5053013" algn="l"/>
                <a:tab pos="6067425" algn="l"/>
                <a:tab pos="7081838" algn="l"/>
                <a:tab pos="8096250" algn="l"/>
                <a:tab pos="9109075" algn="l"/>
                <a:tab pos="10123488" algn="l"/>
                <a:tab pos="104997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244475" algn="l"/>
                <a:tab pos="995363" algn="l"/>
                <a:tab pos="2008188" algn="l"/>
                <a:tab pos="3024188" algn="l"/>
                <a:tab pos="4038600" algn="l"/>
                <a:tab pos="5053013" algn="l"/>
                <a:tab pos="6067425" algn="l"/>
                <a:tab pos="7081838" algn="l"/>
                <a:tab pos="8096250" algn="l"/>
                <a:tab pos="9109075" algn="l"/>
                <a:tab pos="10123488" algn="l"/>
                <a:tab pos="104997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244475" algn="l"/>
                <a:tab pos="995363" algn="l"/>
                <a:tab pos="2008188" algn="l"/>
                <a:tab pos="3024188" algn="l"/>
                <a:tab pos="4038600" algn="l"/>
                <a:tab pos="5053013" algn="l"/>
                <a:tab pos="6067425" algn="l"/>
                <a:tab pos="7081838" algn="l"/>
                <a:tab pos="8096250" algn="l"/>
                <a:tab pos="9109075" algn="l"/>
                <a:tab pos="10123488" algn="l"/>
                <a:tab pos="104997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244475" algn="l"/>
                <a:tab pos="995363" algn="l"/>
                <a:tab pos="2008188" algn="l"/>
                <a:tab pos="3024188" algn="l"/>
                <a:tab pos="4038600" algn="l"/>
                <a:tab pos="5053013" algn="l"/>
                <a:tab pos="6067425" algn="l"/>
                <a:tab pos="7081838" algn="l"/>
                <a:tab pos="8096250" algn="l"/>
                <a:tab pos="9109075" algn="l"/>
                <a:tab pos="10123488" algn="l"/>
                <a:tab pos="104997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244475" algn="l"/>
                <a:tab pos="995363" algn="l"/>
                <a:tab pos="2008188" algn="l"/>
                <a:tab pos="3024188" algn="l"/>
                <a:tab pos="4038600" algn="l"/>
                <a:tab pos="5053013" algn="l"/>
                <a:tab pos="6067425" algn="l"/>
                <a:tab pos="7081838" algn="l"/>
                <a:tab pos="8096250" algn="l"/>
                <a:tab pos="9109075" algn="l"/>
                <a:tab pos="10123488" algn="l"/>
                <a:tab pos="104997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244475" algn="l"/>
                <a:tab pos="995363" algn="l"/>
                <a:tab pos="2008188" algn="l"/>
                <a:tab pos="3024188" algn="l"/>
                <a:tab pos="4038600" algn="l"/>
                <a:tab pos="5053013" algn="l"/>
                <a:tab pos="6067425" algn="l"/>
                <a:tab pos="7081838" algn="l"/>
                <a:tab pos="8096250" algn="l"/>
                <a:tab pos="9109075" algn="l"/>
                <a:tab pos="10123488" algn="l"/>
                <a:tab pos="104997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lnSpc>
                <a:spcPct val="95000"/>
              </a:lnSpc>
              <a:spcBef>
                <a:spcPts val="1625"/>
              </a:spcBef>
              <a:spcAft>
                <a:spcPts val="1263"/>
              </a:spcAft>
              <a:buClr>
                <a:srgbClr val="FFCC00"/>
              </a:buClr>
              <a:buSzPct val="100000"/>
              <a:buFont typeface="Wingdings" pitchFamily="2" charset="2"/>
              <a:buNone/>
            </a:pPr>
            <a:r>
              <a:rPr lang="pl" sz="2000" b="0" i="0" u="none">
                <a:solidFill>
                  <a:srgbClr val="000000"/>
                </a:solidFill>
                <a:latin typeface="Tahoma" pitchFamily="34" charset="0"/>
              </a:rPr>
              <a:t>	</a:t>
            </a:r>
            <a:endParaRPr lang="pl" sz="2000" b="0" i="0">
              <a:solidFill>
                <a:srgbClr val="000000"/>
              </a:solidFill>
            </a:endParaRPr>
          </a:p>
        </p:txBody>
      </p:sp>
      <p:sp>
        <p:nvSpPr>
          <p:cNvPr id="191513" name="Text Box 25"/>
          <p:cNvSpPr txBox="1">
            <a:spLocks noChangeArrowheads="1"/>
          </p:cNvSpPr>
          <p:nvPr/>
        </p:nvSpPr>
        <p:spPr bwMode="auto">
          <a:xfrm>
            <a:off x="3048000" y="1784350"/>
            <a:ext cx="4892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>
              <a:lnSpc>
                <a:spcPct val="95000"/>
              </a:lnSpc>
              <a:spcBef>
                <a:spcPts val="1625"/>
              </a:spcBef>
              <a:spcAft>
                <a:spcPts val="1263"/>
              </a:spcAft>
              <a:buClr>
                <a:srgbClr val="FFCC00"/>
              </a:buClr>
              <a:buSzPct val="100000"/>
              <a:buFont typeface="Wingdings" pitchFamily="2" charset="2"/>
              <a:buNone/>
            </a:pPr>
            <a:endParaRPr lang="pl" sz="2000" b="0" i="0">
              <a:solidFill>
                <a:srgbClr val="000000"/>
              </a:solidFill>
            </a:endParaRPr>
          </a:p>
        </p:txBody>
      </p:sp>
      <p:sp>
        <p:nvSpPr>
          <p:cNvPr id="191515" name="Rectangle 2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49263" rtl="0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b="0" i="0" u="none"/>
              <a:t>Odkrywaj ludzi i dziel informacje</a:t>
            </a:r>
          </a:p>
        </p:txBody>
      </p:sp>
      <p:sp>
        <p:nvSpPr>
          <p:cNvPr id="191516" name="Rectangle 28"/>
          <p:cNvSpPr>
            <a:spLocks noChangeArrowheads="1"/>
          </p:cNvSpPr>
          <p:nvPr/>
        </p:nvSpPr>
        <p:spPr bwMode="auto">
          <a:xfrm>
            <a:off x="914400" y="1524000"/>
            <a:ext cx="8001000" cy="246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l" sz="2000" b="0" i="0" u="none">
                <a:solidFill>
                  <a:srgbClr val="000000"/>
                </a:solidFill>
              </a:rPr>
              <a:t> Odkrywaj doświadczonych ludzi – poprzez profile</a:t>
            </a:r>
            <a:endParaRPr lang="pl" sz="2000" b="0" i="0" dirty="0">
              <a:solidFill>
                <a:srgbClr val="000000"/>
              </a:solidFill>
            </a:endParaRPr>
          </a:p>
          <a:p>
            <a:pPr algn="l" rtl="0">
              <a:spcBef>
                <a:spcPct val="50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l" sz="2000" b="0" i="0" u="none">
                <a:solidFill>
                  <a:srgbClr val="000000"/>
                </a:solidFill>
              </a:rPr>
              <a:t> Kontaktuj się z ekspertami używając profili</a:t>
            </a:r>
            <a:endParaRPr lang="pl" sz="2000" b="0" i="0" dirty="0">
              <a:solidFill>
                <a:srgbClr val="000000"/>
              </a:solidFill>
            </a:endParaRPr>
          </a:p>
          <a:p>
            <a:pPr algn="l" rtl="0">
              <a:spcBef>
                <a:spcPct val="50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l" sz="2000" b="0" i="0" u="none"/>
              <a:t> Zapraszaj do dyskusji i opinii używając blogów</a:t>
            </a:r>
          </a:p>
          <a:p>
            <a:pPr algn="l" rtl="0">
              <a:spcBef>
                <a:spcPct val="50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pl" sz="2000" b="0" i="0" u="none"/>
              <a:t> </a:t>
            </a:r>
            <a:r>
              <a:rPr lang="pl" sz="2000" b="0" i="0" u="none">
                <a:solidFill>
                  <a:srgbClr val="000000"/>
                </a:solidFill>
              </a:rPr>
              <a:t>Odkrywaj wiedzę ludzi poprzez blogi</a:t>
            </a:r>
            <a:endParaRPr lang="pl" sz="2000" b="0" i="0" dirty="0"/>
          </a:p>
          <a:p>
            <a:pPr algn="l" rtl="0">
              <a:lnSpc>
                <a:spcPct val="95000"/>
              </a:lnSpc>
              <a:spcBef>
                <a:spcPts val="1625"/>
              </a:spcBef>
              <a:spcAft>
                <a:spcPts val="1263"/>
              </a:spcAft>
              <a:buClr>
                <a:srgbClr val="FFCC00"/>
              </a:buClr>
              <a:buSzPct val="100000"/>
              <a:buFont typeface="Wingdings" pitchFamily="2" charset="2"/>
              <a:buNone/>
            </a:pPr>
            <a:endParaRPr lang="pl" sz="2000" b="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B2F1BB22-4AA9-4661-9D0B-2E1857A5D937}" type="slidenum">
              <a:rPr/>
              <a:pPr algn="l" rtl="0"/>
              <a:t>27</a:t>
            </a:fld>
            <a:endParaRPr lang="pl" altLang="en-US"/>
          </a:p>
        </p:txBody>
      </p:sp>
      <p:sp>
        <p:nvSpPr>
          <p:cNvPr id="193553" name="Rectangle 17"/>
          <p:cNvSpPr>
            <a:spLocks noGrp="1" noChangeArrowheads="1"/>
          </p:cNvSpPr>
          <p:nvPr>
            <p:ph type="title"/>
          </p:nvPr>
        </p:nvSpPr>
        <p:spPr>
          <a:xfrm>
            <a:off x="120650" y="533400"/>
            <a:ext cx="9023350" cy="6302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520" tIns="50760" rIns="101520" bIns="50760">
            <a:normAutofit fontScale="90000"/>
          </a:bodyPr>
          <a:lstStyle/>
          <a:p>
            <a:pPr defTabSz="449263" rtl="0">
              <a:lnSpc>
                <a:spcPct val="11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b="0" i="0" u="none"/>
              <a:t>Wartości profilu i strategie</a:t>
            </a:r>
          </a:p>
        </p:txBody>
      </p:sp>
      <p:sp>
        <p:nvSpPr>
          <p:cNvPr id="193554" name="Rectangle 18"/>
          <p:cNvSpPr>
            <a:spLocks noChangeArrowheads="1"/>
          </p:cNvSpPr>
          <p:nvPr/>
        </p:nvSpPr>
        <p:spPr bwMode="auto">
          <a:xfrm>
            <a:off x="914400" y="1524000"/>
            <a:ext cx="7696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20" tIns="50760" rIns="101520" bIns="50760"/>
          <a:lstStyle/>
          <a:p>
            <a:pPr marL="373063" indent="-373063" algn="l" defTabSz="449263" rtl="0">
              <a:lnSpc>
                <a:spcPct val="124000"/>
              </a:lnSpc>
              <a:spcBef>
                <a:spcPts val="625"/>
              </a:spcBef>
              <a:spcAft>
                <a:spcPts val="375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000" b="0" i="0" u="none"/>
              <a:t>Poszerzone, dostosowane do własnych potrzeb profilowe pola danych i widoki dla Twojej organizacji</a:t>
            </a:r>
          </a:p>
          <a:p>
            <a:pPr marL="373063" indent="-373063" algn="l" defTabSz="449263" rtl="0">
              <a:lnSpc>
                <a:spcPct val="124000"/>
              </a:lnSpc>
              <a:spcBef>
                <a:spcPts val="625"/>
              </a:spcBef>
              <a:spcAft>
                <a:spcPts val="375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000" b="0" i="0" u="none"/>
              <a:t>Poprawia Twoje umiejętności określania, rozwijania i utrzymywania relacji w granicach Twojej sieci zawodowej</a:t>
            </a:r>
          </a:p>
          <a:p>
            <a:pPr marL="373063" indent="-373063" algn="l" defTabSz="449263" rtl="0">
              <a:lnSpc>
                <a:spcPct val="124000"/>
              </a:lnSpc>
              <a:spcBef>
                <a:spcPts val="625"/>
              </a:spcBef>
              <a:spcAft>
                <a:spcPts val="375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000" b="0" i="0" u="none"/>
              <a:t>Rozszerza sieci kontaktów przez umożliwienie Ci identyfikacji Twoich współpracowników i łatwe pozostawanie w kontakcie</a:t>
            </a:r>
          </a:p>
          <a:p>
            <a:pPr marL="373063" indent="-373063" algn="l" defTabSz="449263" rtl="0">
              <a:lnSpc>
                <a:spcPct val="124000"/>
              </a:lnSpc>
              <a:spcBef>
                <a:spcPts val="625"/>
              </a:spcBef>
              <a:spcAft>
                <a:spcPts val="375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000" b="0" i="0" u="none"/>
              <a:t>Łączy wszystkie Twoje dane socjalne w jednym miejscu, co pozwala innym na łatwe ich odnajdywanie</a:t>
            </a:r>
          </a:p>
        </p:txBody>
      </p:sp>
    </p:spTree>
    <p:extLst>
      <p:ext uri="{BB962C8B-B14F-4D97-AF65-F5344CB8AC3E}">
        <p14:creationId xmlns:p14="http://schemas.microsoft.com/office/powerpoint/2010/main" val="41140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48384B81-9DE8-4954-BCA1-DA50E604EDDC}" type="slidenum">
              <a:rPr/>
              <a:pPr algn="l" rtl="0"/>
              <a:t>28</a:t>
            </a:fld>
            <a:endParaRPr lang="pl" altLang="en-US"/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914400" y="1524000"/>
            <a:ext cx="7391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/>
          <a:lstStyle/>
          <a:p>
            <a:pPr marL="338138" indent="-338138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2000" b="0" i="0" u="none"/>
              <a:t>Współpracownicy</a:t>
            </a:r>
            <a:endParaRPr lang="pl" sz="2000" i="0" dirty="0"/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Zaproszenia do połączenia</a:t>
            </a:r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Zintegrowane z serwerem SMTP</a:t>
            </a:r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Wiadomości od Twoich współpracowników poprzez kanały ATOM</a:t>
            </a:r>
            <a:endParaRPr lang="pl" sz="1800" b="0" i="0" dirty="0"/>
          </a:p>
          <a:p>
            <a:pPr marL="338138" indent="-338138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2000" b="0" i="0" u="none"/>
              <a:t>Oznaczanie</a:t>
            </a:r>
            <a:endParaRPr lang="pl" sz="2000" i="0" dirty="0"/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Oznacz siebie i innych</a:t>
            </a:r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Oglądaj sieć za pomocą znaczników</a:t>
            </a:r>
            <a:endParaRPr lang="pl" sz="1800" b="0" i="0" dirty="0"/>
          </a:p>
          <a:p>
            <a:pPr marL="338138" indent="-338138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2000" b="0" i="0" u="none"/>
              <a:t>Dostosowywanie</a:t>
            </a:r>
            <a:endParaRPr lang="pl" sz="2000" i="0" dirty="0"/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Widgety wyświetlające dostosowane pola i zewnętrzne dane</a:t>
            </a:r>
            <a:endParaRPr lang="pl" sz="1800" b="0" i="0" dirty="0"/>
          </a:p>
          <a:p>
            <a:pPr marL="338138" indent="-338138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2000" b="0" i="0" u="none"/>
              <a:t>Wizytówka </a:t>
            </a:r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Stworzona by być zintegrowaną z innymi aplikacjami</a:t>
            </a:r>
            <a:endParaRPr lang="pl" sz="1800" b="0" i="0" dirty="0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59675" cy="9144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rtl="0"/>
            <a:r>
              <a:rPr lang="pl" b="0" i="0" u="none"/>
              <a:t>Cechy profili</a:t>
            </a:r>
          </a:p>
        </p:txBody>
      </p:sp>
    </p:spTree>
    <p:extLst>
      <p:ext uri="{BB962C8B-B14F-4D97-AF65-F5344CB8AC3E}">
        <p14:creationId xmlns:p14="http://schemas.microsoft.com/office/powerpoint/2010/main" val="37904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66EF6F08-5751-4D58-A83F-E3A2D8A3D703}" type="slidenum">
              <a:rPr/>
              <a:pPr algn="l" rtl="0"/>
              <a:t>29</a:t>
            </a:fld>
            <a:endParaRPr lang="pl" altLang="en-US"/>
          </a:p>
        </p:txBody>
      </p:sp>
      <p:graphicFrame>
        <p:nvGraphicFramePr>
          <p:cNvPr id="199687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667780"/>
              </p:ext>
            </p:extLst>
          </p:nvPr>
        </p:nvGraphicFramePr>
        <p:xfrm>
          <a:off x="914400" y="1517798"/>
          <a:ext cx="8011580" cy="5187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4" imgW="11780952" imgH="7628571" progId="">
                  <p:embed/>
                </p:oleObj>
              </mc:Choice>
              <mc:Fallback>
                <p:oleObj name="Photo Editor Photo" r:id="rId4" imgW="11780952" imgH="7628571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17798"/>
                        <a:ext cx="8011580" cy="51878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559675" cy="9144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rtl="0"/>
            <a:r>
              <a:rPr lang="pl" b="0" i="0" u="none"/>
              <a:t>Przykład profilu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32731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C55449F9-D632-4AC2-8EA5-168BB0F0E6C1}" type="slidenum">
              <a:rPr/>
              <a:pPr algn="l" rtl="0"/>
              <a:t>3</a:t>
            </a:fld>
            <a:endParaRPr lang="pl" altLang="en-US"/>
          </a:p>
        </p:txBody>
      </p:sp>
      <p:sp>
        <p:nvSpPr>
          <p:cNvPr id="36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Cykl życia społeczności</a:t>
            </a:r>
          </a:p>
        </p:txBody>
      </p:sp>
      <p:sp>
        <p:nvSpPr>
          <p:cNvPr id="3617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6779" y="4648200"/>
            <a:ext cx="7968621" cy="1944688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95000"/>
              </a:lnSpc>
            </a:pPr>
            <a:r>
              <a:rPr lang="pl" sz="1800" b="0" i="0" u="none" dirty="0"/>
              <a:t>Społeczności rozwijają się stopniowo w długim okresie czasu</a:t>
            </a:r>
          </a:p>
          <a:p>
            <a:pPr marL="592138" lvl="1" indent="-247650" algn="l" rtl="0">
              <a:lnSpc>
                <a:spcPct val="95000"/>
              </a:lnSpc>
            </a:pPr>
            <a:r>
              <a:rPr lang="pl" sz="1600" b="0" i="0" u="none" dirty="0"/>
              <a:t>Etap możliwości – użytkownicy eksperymentują, „badają sprawę”</a:t>
            </a:r>
          </a:p>
          <a:p>
            <a:pPr marL="592138" lvl="1" indent="-247650" algn="l" rtl="0">
              <a:lnSpc>
                <a:spcPct val="95000"/>
              </a:lnSpc>
            </a:pPr>
            <a:r>
              <a:rPr lang="pl" sz="1600" b="0" i="0" u="none" dirty="0"/>
              <a:t>Etap łączenia – niektórzy użytkownicy są znajomymi i zaczynają uczestniczyć</a:t>
            </a:r>
          </a:p>
          <a:p>
            <a:pPr marL="592138" lvl="1" indent="-247650" algn="l" rtl="0">
              <a:lnSpc>
                <a:spcPct val="95000"/>
              </a:lnSpc>
            </a:pPr>
            <a:r>
              <a:rPr lang="pl" sz="1600" b="0" i="0" u="none" dirty="0"/>
              <a:t>Etap łączenia – członkostwo i uczestnictwo stają się bardziej regularne i zwiększają się</a:t>
            </a:r>
          </a:p>
          <a:p>
            <a:pPr marL="592138" lvl="1" indent="-247650" algn="l" rtl="0">
              <a:lnSpc>
                <a:spcPct val="95000"/>
              </a:lnSpc>
            </a:pPr>
            <a:r>
              <a:rPr lang="pl" sz="1600" b="0" i="0" u="none" dirty="0"/>
              <a:t>Etap aktywności – członkostwo jest stabilne a uczestnictwo regularne</a:t>
            </a:r>
          </a:p>
          <a:p>
            <a:pPr marL="592138" lvl="1" indent="-247650" algn="l" rtl="0">
              <a:lnSpc>
                <a:spcPct val="95000"/>
              </a:lnSpc>
            </a:pPr>
            <a:r>
              <a:rPr lang="pl" sz="1600" b="0" i="0" u="none" dirty="0"/>
              <a:t>Etap dyspersji – członkostwo „spada”; ludzie odchodzą</a:t>
            </a:r>
          </a:p>
        </p:txBody>
      </p:sp>
      <p:pic>
        <p:nvPicPr>
          <p:cNvPr id="3617799" name="Picture 7" descr="comm-lifecyc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5129" y="1524000"/>
            <a:ext cx="5761037" cy="3113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4328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CC43A5A6-EA41-4658-8F1D-06D9B784BC2E}" type="slidenum">
              <a:rPr/>
              <a:pPr algn="l" rtl="0"/>
              <a:t>30</a:t>
            </a:fld>
            <a:endParaRPr lang="pl" altLang="en-US"/>
          </a:p>
        </p:txBody>
      </p:sp>
      <p:sp>
        <p:nvSpPr>
          <p:cNvPr id="201747" name="Rectangle 19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pl" b="0" i="0" u="none"/>
              <a:t>Co to jest Blog?  </a:t>
            </a:r>
          </a:p>
        </p:txBody>
      </p:sp>
      <p:sp>
        <p:nvSpPr>
          <p:cNvPr id="201748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24000"/>
            <a:ext cx="8001000" cy="4572000"/>
          </a:xfrm>
          <a:noFill/>
          <a:ln/>
        </p:spPr>
        <p:txBody>
          <a:bodyPr>
            <a:normAutofit fontScale="70000" lnSpcReduction="20000"/>
          </a:bodyPr>
          <a:lstStyle/>
          <a:p>
            <a:pPr algn="l" rtl="0">
              <a:spcBef>
                <a:spcPts val="1200"/>
              </a:spcBef>
            </a:pPr>
            <a:r>
              <a:rPr lang="pl" b="0" i="0" u="none"/>
              <a:t>Blog internetowy lub blog jest to strona internetowa, na której wpisy dodawane są w formie dziennika i wyświetlane w odwróconej kolejności chronologicznej</a:t>
            </a:r>
          </a:p>
          <a:p>
            <a:pPr algn="l" rtl="0"/>
            <a:r>
              <a:rPr lang="pl" b="0" i="0" u="none"/>
              <a:t>Siłą blogów jest to, że umożliwiają indywiduom na łatwe publikowanie ich idei i na ich komentowanie przez wiele innych osób</a:t>
            </a:r>
          </a:p>
          <a:p>
            <a:pPr algn="l" rtl="0"/>
            <a:r>
              <a:rPr lang="pl" b="0" i="0" u="none"/>
              <a:t>Blogi są kluczowym narzędziem w budowaniu sieci kontaktów zapewniającym media do dzielenia się wiedzą i budowania relacji</a:t>
            </a:r>
          </a:p>
          <a:p>
            <a:pPr algn="l" rtl="0">
              <a:spcBef>
                <a:spcPts val="1200"/>
              </a:spcBef>
            </a:pPr>
            <a:r>
              <a:rPr lang="pl" b="0" i="0" u="none">
                <a:solidFill>
                  <a:srgbClr val="000000"/>
                </a:solidFill>
              </a:rPr>
              <a:t>Blogi mogą pomagać oraz ułatwiać odblokowanie umiejętności indywidualnych pracowników w ramach organizacji, wewnętrznie lub zewnętrznie</a:t>
            </a:r>
          </a:p>
          <a:p>
            <a:endParaRPr lang="pl" dirty="0"/>
          </a:p>
          <a:p>
            <a:endParaRPr lang="pl" sz="1800" dirty="0"/>
          </a:p>
          <a:p>
            <a:pPr algn="l" rtl="0">
              <a:spcBef>
                <a:spcPts val="1200"/>
              </a:spcBef>
            </a:pPr>
            <a:endParaRPr lang="pl" sz="1800" dirty="0"/>
          </a:p>
          <a:p>
            <a:pPr marL="514350" lvl="1" indent="-171450" algn="l" rtl="0">
              <a:buFont typeface="Arial" charset="0"/>
              <a:buNone/>
            </a:pPr>
            <a:endParaRPr lang="pl" sz="1600" dirty="0"/>
          </a:p>
        </p:txBody>
      </p:sp>
      <p:pic>
        <p:nvPicPr>
          <p:cNvPr id="201749" name="Picture 21" descr="MCj043266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9797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479D8733-B292-4AF0-9973-C5FAE9245DDA}" type="slidenum">
              <a:rPr/>
              <a:pPr algn="l" rtl="0"/>
              <a:t>31</a:t>
            </a:fld>
            <a:endParaRPr lang="pl" altLang="en-US"/>
          </a:p>
        </p:txBody>
      </p:sp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990600" y="1524000"/>
            <a:ext cx="7805737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/>
          <a:lstStyle/>
          <a:p>
            <a:pPr marL="338138" indent="-338138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2000" b="0" i="0" u="none"/>
              <a:t>Opcje pisania bloga</a:t>
            </a:r>
            <a:endParaRPr lang="pl" sz="2000" i="0" dirty="0"/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2000" b="0" i="0" u="none"/>
              <a:t>Pisanie na większej liczbie blogów, wewnętrznie lub zewnętrznie</a:t>
            </a:r>
            <a:endParaRPr lang="pl" sz="1800" b="0" i="0" dirty="0"/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2000" b="0" i="0" u="none"/>
              <a:t>Blogi zespołowe</a:t>
            </a:r>
            <a:endParaRPr lang="pl" sz="1800" b="0" i="0" dirty="0"/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2000" b="0" i="0" u="none"/>
              <a:t>Moderowane</a:t>
            </a:r>
            <a:endParaRPr lang="pl" sz="1800" b="0" i="0" dirty="0"/>
          </a:p>
          <a:p>
            <a:pPr marL="338138" indent="-338138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2000" b="0" i="0" u="none"/>
              <a:t>Wielokrotne widoki</a:t>
            </a:r>
            <a:endParaRPr lang="pl" sz="2000" i="0" dirty="0"/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2000" b="0" i="0" u="none"/>
              <a:t>Data, Tytuł</a:t>
            </a:r>
            <a:endParaRPr lang="pl" sz="1800" b="0" i="0" dirty="0"/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2000" b="0" i="0" u="none"/>
              <a:t>Najbardziej polecane, komentowane, odwiedzane</a:t>
            </a:r>
            <a:endParaRPr lang="pl" sz="1800" b="0" i="0" dirty="0"/>
          </a:p>
          <a:p>
            <a:pPr marL="338138" indent="-338138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2000" b="0" i="0" u="none"/>
              <a:t>Elastyczne wyszukiwanie</a:t>
            </a:r>
            <a:endParaRPr lang="pl" sz="2000" i="0" dirty="0"/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2000" b="0" i="0" u="none"/>
              <a:t>Autor, komentarz, treść, znacznik, tytuł</a:t>
            </a:r>
            <a:endParaRPr lang="pl" sz="1800" b="0" i="0" dirty="0"/>
          </a:p>
        </p:txBody>
      </p:sp>
      <p:sp>
        <p:nvSpPr>
          <p:cNvPr id="203785" name="Rectangle 9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59675" cy="9906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rtl="0"/>
            <a:r>
              <a:rPr lang="pl" b="0" i="0" u="none"/>
              <a:t>Wartości bloga i strategie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21897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5411CD2D-922F-4DE6-8CE0-AA8147EE7A31}" type="slidenum">
              <a:rPr/>
              <a:pPr algn="l" rtl="0"/>
              <a:t>32</a:t>
            </a:fld>
            <a:endParaRPr lang="pl" altLang="en-US"/>
          </a:p>
        </p:txBody>
      </p:sp>
      <p:pic>
        <p:nvPicPr>
          <p:cNvPr id="20583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1"/>
            <a:ext cx="816289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59675" cy="9906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rtl="0"/>
            <a:r>
              <a:rPr lang="pl" b="0" i="0" u="none"/>
              <a:t>Przykład bloga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17495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4DC2F059-E126-4A81-B78C-B6A4CF53EF7C}" type="slidenum">
              <a:rPr/>
              <a:pPr algn="l" rtl="0"/>
              <a:t>33</a:t>
            </a:fld>
            <a:endParaRPr lang="pl" altLang="en-US"/>
          </a:p>
        </p:txBody>
      </p:sp>
      <p:sp>
        <p:nvSpPr>
          <p:cNvPr id="209934" name="Rectangle 14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874000" cy="838200"/>
          </a:xfrm>
          <a:noFill/>
          <a:ln/>
        </p:spPr>
        <p:txBody>
          <a:bodyPr>
            <a:normAutofit/>
          </a:bodyPr>
          <a:lstStyle/>
          <a:p>
            <a:pPr rtl="0"/>
            <a:r>
              <a:rPr lang="pl" b="0" i="0" u="none"/>
              <a:t>Czym są działania</a:t>
            </a:r>
          </a:p>
        </p:txBody>
      </p:sp>
      <p:sp>
        <p:nvSpPr>
          <p:cNvPr id="20993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823200" cy="4889500"/>
          </a:xfrm>
          <a:noFill/>
          <a:ln/>
        </p:spPr>
        <p:txBody>
          <a:bodyPr>
            <a:normAutofit fontScale="70000" lnSpcReduction="20000"/>
          </a:bodyPr>
          <a:lstStyle/>
          <a:p>
            <a:pPr algn="l" rtl="0"/>
            <a:r>
              <a:rPr lang="pl" b="0" i="0" u="none"/>
              <a:t>Działanie jest sposobem na organizowanie Twojej pracy i współpracę z innymi we współdzielonym obszarze internetowym</a:t>
            </a:r>
            <a:endParaRPr lang="pl" dirty="0"/>
          </a:p>
          <a:p>
            <a:pPr algn="l" rtl="0"/>
            <a:r>
              <a:rPr lang="pl" b="0" i="0" u="none"/>
              <a:t>Usługa działań lub serwer działań, jest aplikacją internetową pracującą w kontenerze WebSphere J2EE</a:t>
            </a:r>
          </a:p>
          <a:p>
            <a:pPr algn="l" rtl="0"/>
            <a:r>
              <a:rPr lang="pl" b="0" i="0" u="none"/>
              <a:t>Stworzone po to aby pomagać Ci w organizowaniu informacji i ludzi, których potrzebujesz</a:t>
            </a:r>
          </a:p>
          <a:p>
            <a:pPr algn="l" rtl="0"/>
            <a:r>
              <a:rPr lang="pl" b="0" i="0" u="none"/>
              <a:t>Ułatwia:</a:t>
            </a:r>
          </a:p>
          <a:p>
            <a:pPr lvl="1" algn="l" rtl="0"/>
            <a:r>
              <a:rPr lang="pl" b="0" i="0" u="none"/>
              <a:t>Śledzenie Twojej pracy za pomocą tablicy rozdzielczej</a:t>
            </a:r>
          </a:p>
          <a:p>
            <a:pPr lvl="1" algn="l" rtl="0"/>
            <a:r>
              <a:rPr lang="pl" b="0" i="0" u="none"/>
              <a:t>Zapraszanie i dzielenie się swoimi zadaniami z innymi</a:t>
            </a:r>
          </a:p>
          <a:p>
            <a:pPr lvl="1" algn="l" rtl="0"/>
            <a:r>
              <a:rPr lang="pl" b="0" i="0" u="none"/>
              <a:t>Zarządzanie „ rzeczami do zrobienia” które Ty i Twój zespół posiadacie</a:t>
            </a:r>
          </a:p>
          <a:p>
            <a:pPr lvl="1" algn="l" rtl="0"/>
            <a:r>
              <a:rPr lang="pl" b="0" i="0" u="none"/>
              <a:t>Odkrywanie i dzielenie się najlepszymi praktykami poprzez tworzenie szablonów aktywności</a:t>
            </a:r>
          </a:p>
          <a:p>
            <a:pPr lvl="1" algn="l" rtl="0"/>
            <a:r>
              <a:rPr lang="pl" b="0" i="0" u="none"/>
              <a:t>Efektywne realizowanie przydzielonych zadań</a:t>
            </a:r>
          </a:p>
        </p:txBody>
      </p:sp>
      <p:pic>
        <p:nvPicPr>
          <p:cNvPr id="209936" name="Picture 16" descr="icon f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638" y="5105400"/>
            <a:ext cx="1878013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AE80B8B6-B9C9-4D62-9C77-6F6328E5FFD5}" type="slidenum">
              <a:rPr/>
              <a:pPr algn="l" rtl="0"/>
              <a:t>34</a:t>
            </a:fld>
            <a:endParaRPr lang="pl" altLang="en-US"/>
          </a:p>
        </p:txBody>
      </p:sp>
      <p:sp>
        <p:nvSpPr>
          <p:cNvPr id="211978" name="Rectangle 10"/>
          <p:cNvSpPr>
            <a:spLocks noGrp="1" noChangeArrowheads="1"/>
          </p:cNvSpPr>
          <p:nvPr>
            <p:ph type="title"/>
          </p:nvPr>
        </p:nvSpPr>
        <p:spPr>
          <a:xfrm>
            <a:off x="120650" y="533400"/>
            <a:ext cx="9023350" cy="6302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520" tIns="50760" rIns="101520" bIns="50760">
            <a:normAutofit fontScale="90000"/>
          </a:bodyPr>
          <a:lstStyle/>
          <a:p>
            <a:pPr defTabSz="449263" rtl="0">
              <a:lnSpc>
                <a:spcPct val="11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b="0" i="0" u="none"/>
              <a:t>Wartość działania i strategie</a:t>
            </a:r>
          </a:p>
        </p:txBody>
      </p:sp>
      <p:sp>
        <p:nvSpPr>
          <p:cNvPr id="211979" name="Rectangle 11"/>
          <p:cNvSpPr>
            <a:spLocks noChangeArrowheads="1"/>
          </p:cNvSpPr>
          <p:nvPr/>
        </p:nvSpPr>
        <p:spPr bwMode="auto">
          <a:xfrm>
            <a:off x="838200" y="15240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20" tIns="50760" rIns="101520" bIns="50760"/>
          <a:lstStyle/>
          <a:p>
            <a:pPr marL="373063" indent="-373063" algn="l" defTabSz="449263" rtl="0">
              <a:lnSpc>
                <a:spcPct val="124000"/>
              </a:lnSpc>
              <a:spcBef>
                <a:spcPts val="625"/>
              </a:spcBef>
              <a:spcAft>
                <a:spcPts val="375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000" b="0" i="0" u="none"/>
              <a:t>Organizuje i gromadzi zasoby pozwalające na planowanie i prowadzenie pracy, reagowanie i podejmowanie działań</a:t>
            </a:r>
            <a:r>
              <a:rPr lang="pl" sz="1800" b="0" i="0" u="none"/>
              <a:t> </a:t>
            </a:r>
            <a:endParaRPr lang="pl" sz="2000" b="0" i="0" dirty="0"/>
          </a:p>
          <a:p>
            <a:pPr marL="373063" indent="-373063" algn="l" defTabSz="449263" rtl="0">
              <a:lnSpc>
                <a:spcPct val="124000"/>
              </a:lnSpc>
              <a:spcBef>
                <a:spcPts val="625"/>
              </a:spcBef>
              <a:spcAft>
                <a:spcPts val="375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000" b="0" i="0" u="none"/>
              <a:t>Wykorzystaj swoją sieć do szybszego wykorzystywania pomysłów i ponownego użycia najlepszych praktyk poprzez szablony działań</a:t>
            </a:r>
          </a:p>
          <a:p>
            <a:pPr marL="373063" indent="-373063" algn="l" defTabSz="449263" rtl="0">
              <a:lnSpc>
                <a:spcPct val="124000"/>
              </a:lnSpc>
              <a:spcBef>
                <a:spcPts val="625"/>
              </a:spcBef>
              <a:spcAft>
                <a:spcPts val="375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000" b="0" i="0" u="none"/>
              <a:t>Określa krytyczne i wymagające (pod względem terminowości) działania w zweryfikowanym widoku tablicy rozdzielczej</a:t>
            </a:r>
          </a:p>
          <a:p>
            <a:pPr marL="373063" indent="-373063" algn="l" defTabSz="449263" rtl="0">
              <a:lnSpc>
                <a:spcPct val="124000"/>
              </a:lnSpc>
              <a:spcBef>
                <a:spcPts val="625"/>
              </a:spcBef>
              <a:spcAft>
                <a:spcPts val="375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000" b="0" i="0" u="none"/>
              <a:t>Organizuje Twoje działania w spersonalizowane widoki</a:t>
            </a:r>
          </a:p>
          <a:p>
            <a:pPr marL="373063" indent="-373063" algn="l" defTabSz="449263" rtl="0">
              <a:lnSpc>
                <a:spcPct val="124000"/>
              </a:lnSpc>
              <a:spcBef>
                <a:spcPts val="625"/>
              </a:spcBef>
              <a:spcAft>
                <a:spcPts val="375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l" sz="2000" b="0" i="0" dirty="0"/>
          </a:p>
        </p:txBody>
      </p:sp>
    </p:spTree>
    <p:extLst>
      <p:ext uri="{BB962C8B-B14F-4D97-AF65-F5344CB8AC3E}">
        <p14:creationId xmlns:p14="http://schemas.microsoft.com/office/powerpoint/2010/main" val="17986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2FE2D750-28F6-4B93-BAAA-6896FA509DF8}" type="slidenum">
              <a:rPr/>
              <a:pPr algn="l" rtl="0"/>
              <a:t>35</a:t>
            </a:fld>
            <a:endParaRPr lang="pl" altLang="en-US"/>
          </a:p>
        </p:txBody>
      </p:sp>
      <p:sp>
        <p:nvSpPr>
          <p:cNvPr id="214027" name="Rectangle 11"/>
          <p:cNvSpPr>
            <a:spLocks noChangeArrowheads="1"/>
          </p:cNvSpPr>
          <p:nvPr/>
        </p:nvSpPr>
        <p:spPr bwMode="auto">
          <a:xfrm>
            <a:off x="914400" y="14478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/>
          <a:lstStyle/>
          <a:p>
            <a:pPr marL="338138" indent="-338138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b="0" i="0" u="none"/>
              <a:t>Organizacja, którą można dostosować</a:t>
            </a:r>
            <a:endParaRPr lang="pl" sz="2000" i="0" dirty="0"/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Gromadź wpisy w sekcje</a:t>
            </a:r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Przypisuj właściwości każdemu wpisowi („formularze w locie”), i dołączaj je do określonych sekcji</a:t>
            </a:r>
            <a:endParaRPr lang="pl" sz="1800" b="0" i="0" dirty="0"/>
          </a:p>
          <a:p>
            <a:pPr marL="338138" indent="-338138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b="0" i="0" u="none"/>
              <a:t>Szablony</a:t>
            </a:r>
            <a:endParaRPr lang="pl" sz="2000" i="0" dirty="0"/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Twórz procesy ludzkie, które można ponownie wykorzystać i „dobre praktyki” dostosowywania zadań</a:t>
            </a:r>
            <a:endParaRPr lang="pl" sz="1800" b="0" i="0" dirty="0"/>
          </a:p>
          <a:p>
            <a:pPr marL="338138" indent="-338138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2000" b="0" i="0" u="none"/>
              <a:t>Publikuj skończoną pracę w IBM Lotus Quickr</a:t>
            </a:r>
            <a:endParaRPr lang="pl" sz="2000" b="0" i="0" dirty="0"/>
          </a:p>
          <a:p>
            <a:pPr marL="338138" indent="-338138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None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endParaRPr lang="pl" sz="2000" i="0" dirty="0"/>
          </a:p>
        </p:txBody>
      </p:sp>
      <p:sp>
        <p:nvSpPr>
          <p:cNvPr id="214028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245475" cy="498475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rtl="0"/>
            <a:r>
              <a:rPr lang="pl" b="0" i="0" u="none"/>
              <a:t>Cechy działań</a:t>
            </a:r>
          </a:p>
        </p:txBody>
      </p:sp>
    </p:spTree>
    <p:extLst>
      <p:ext uri="{BB962C8B-B14F-4D97-AF65-F5344CB8AC3E}">
        <p14:creationId xmlns:p14="http://schemas.microsoft.com/office/powerpoint/2010/main" val="1663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B58873CF-73E2-471D-9545-4CAFA356D936}" type="slidenum">
              <a:rPr/>
              <a:pPr algn="l" rtl="0"/>
              <a:t>36</a:t>
            </a:fld>
            <a:endParaRPr lang="pl" altLang="en-US"/>
          </a:p>
        </p:txBody>
      </p:sp>
      <p:sp>
        <p:nvSpPr>
          <p:cNvPr id="216080" name="Rectangle 16"/>
          <p:cNvSpPr>
            <a:spLocks noChangeArrowheads="1"/>
          </p:cNvSpPr>
          <p:nvPr/>
        </p:nvSpPr>
        <p:spPr bwMode="auto">
          <a:xfrm>
            <a:off x="5351463" y="1389063"/>
            <a:ext cx="581025" cy="1905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"/>
          </a:p>
        </p:txBody>
      </p:sp>
      <p:sp>
        <p:nvSpPr>
          <p:cNvPr id="216081" name="Rectangle 17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pl" b="0" i="0" u="none"/>
              <a:t>Działania</a:t>
            </a:r>
            <a:r>
              <a:rPr lang="pl" b="0" i="0" u="none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21608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810775"/>
              </p:ext>
            </p:extLst>
          </p:nvPr>
        </p:nvGraphicFramePr>
        <p:xfrm>
          <a:off x="914400" y="1487331"/>
          <a:ext cx="8140688" cy="4761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hoto Editor Photo" r:id="rId4" imgW="12866667" imgH="4258269" progId="">
                  <p:embed/>
                </p:oleObj>
              </mc:Choice>
              <mc:Fallback>
                <p:oleObj name="Photo Editor Photo" r:id="rId4" imgW="12866667" imgH="4258269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87331"/>
                        <a:ext cx="8140688" cy="4761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7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3C1B9DB4-64A2-4D9A-B5C9-D4E3B511411A}" type="slidenum">
              <a:rPr/>
              <a:pPr algn="l" rtl="0"/>
              <a:t>37</a:t>
            </a:fld>
            <a:endParaRPr lang="pl" altLang="en-US"/>
          </a:p>
        </p:txBody>
      </p:sp>
      <p:pic>
        <p:nvPicPr>
          <p:cNvPr id="218125" name="Picture 13" descr="A group of business peop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514600"/>
            <a:ext cx="24860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26" name="Rectangle 14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485063" cy="9144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rtl="0"/>
            <a:r>
              <a:rPr lang="pl" b="0" i="0" u="none"/>
              <a:t>Społeczności</a:t>
            </a:r>
            <a:r>
              <a:rPr lang="pl" dirty="0"/>
              <a:t/>
            </a:r>
            <a:br>
              <a:rPr lang="pl" dirty="0"/>
            </a:br>
            <a:endParaRPr lang="pl" sz="1800" i="1" dirty="0"/>
          </a:p>
        </p:txBody>
      </p:sp>
      <p:sp>
        <p:nvSpPr>
          <p:cNvPr id="21812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1"/>
            <a:ext cx="5943600" cy="5181600"/>
          </a:xfrm>
          <a:noFill/>
          <a:ln/>
        </p:spPr>
        <p:txBody>
          <a:bodyPr>
            <a:normAutofit/>
          </a:bodyPr>
          <a:lstStyle/>
          <a:p>
            <a:pPr algn="l" rtl="0"/>
            <a:r>
              <a:rPr lang="pl" sz="1600" b="0" i="1" u="none" dirty="0"/>
              <a:t>Zgromadzić ludzi o podobnych zainteresowaniach w celu omówienia istotnych kwestii, i ankietować współpracowników w celu uzyskania informacji</a:t>
            </a:r>
            <a:endParaRPr lang="pl" sz="1600" dirty="0"/>
          </a:p>
          <a:p>
            <a:pPr algn="l" rtl="0"/>
            <a:r>
              <a:rPr lang="pl" sz="1600" b="0" i="0" u="none" dirty="0"/>
              <a:t>Łączenie się z okreśłonymi społecznościami</a:t>
            </a:r>
          </a:p>
          <a:p>
            <a:pPr marL="628650" lvl="1" indent="-285750" algn="l" rtl="0"/>
            <a:r>
              <a:rPr lang="pl" sz="1600" b="0" i="0" u="none" dirty="0"/>
              <a:t>Określa grupy ludzi posiadających wspólne zainetersowania lub cel pracy</a:t>
            </a:r>
          </a:p>
          <a:p>
            <a:pPr marL="628650" lvl="1" indent="-285750" algn="l" rtl="0"/>
            <a:r>
              <a:rPr lang="pl" sz="1600" b="0" i="0" u="none" dirty="0"/>
              <a:t>Zdolność do tworzenia, odkrywania, łączenia, komunikowania się i wykorzystywania określonych społeczności na podstawie umiejętności i wiedzy</a:t>
            </a:r>
          </a:p>
          <a:p>
            <a:pPr marL="628650" lvl="1" indent="-285750" algn="l" rtl="0"/>
            <a:r>
              <a:rPr lang="pl" sz="1600" b="0" i="0" u="none" dirty="0"/>
              <a:t>Znalezienie społecznośći z podobnymi zainteresowaniami </a:t>
            </a:r>
          </a:p>
          <a:p>
            <a:pPr marL="628650" lvl="1" indent="-285750" algn="l" rtl="0"/>
            <a:r>
              <a:rPr lang="pl" sz="1600" b="0" i="0" u="none" dirty="0"/>
              <a:t>Dostrzegaj cele społeczności i to, w jaki sposób komunikować się ze społecznością</a:t>
            </a:r>
          </a:p>
          <a:p>
            <a:pPr marL="628650" lvl="1" indent="-285750" algn="l" rtl="0"/>
            <a:r>
              <a:rPr lang="pl" sz="1600" b="0" i="0" u="none" dirty="0"/>
              <a:t>Przeglądaj wpisy na blogu, zakładki i kanały internetowe społeczności</a:t>
            </a:r>
          </a:p>
          <a:p>
            <a:pPr marL="628650" lvl="1" indent="-285750" algn="l" rtl="0"/>
            <a:r>
              <a:rPr lang="pl" sz="1600" b="0" i="0" u="none" dirty="0"/>
              <a:t>Używaj poczty email i narzędzi do rozgłaszania aby kontaktować się z członkami społeczności</a:t>
            </a:r>
          </a:p>
        </p:txBody>
      </p:sp>
    </p:spTree>
    <p:extLst>
      <p:ext uri="{BB962C8B-B14F-4D97-AF65-F5344CB8AC3E}">
        <p14:creationId xmlns:p14="http://schemas.microsoft.com/office/powerpoint/2010/main" val="22844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4F563490-85C2-41B3-8E45-9DAE2ED6206E}" type="slidenum">
              <a:rPr/>
              <a:pPr algn="l" rtl="0"/>
              <a:t>38</a:t>
            </a:fld>
            <a:endParaRPr lang="pl" altLang="en-US"/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8305800" cy="914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520" tIns="50760" rIns="101520" bIns="50760">
            <a:normAutofit fontScale="90000"/>
          </a:bodyPr>
          <a:lstStyle/>
          <a:p>
            <a:pPr defTabSz="449263" rtl="0">
              <a:lnSpc>
                <a:spcPct val="11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b="0" i="0" u="none"/>
              <a:t>Wartości społeczności i strategie</a:t>
            </a:r>
          </a:p>
        </p:txBody>
      </p:sp>
      <p:sp>
        <p:nvSpPr>
          <p:cNvPr id="2201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077200" cy="4876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520" tIns="50760" rIns="101520" bIns="50760">
            <a:normAutofit lnSpcReduction="10000"/>
          </a:bodyPr>
          <a:lstStyle/>
          <a:p>
            <a:pPr marL="373063" indent="-373063" algn="l" defTabSz="449263" rtl="0">
              <a:lnSpc>
                <a:spcPct val="90000"/>
              </a:lnSpc>
              <a:spcBef>
                <a:spcPts val="625"/>
              </a:spcBef>
              <a:spcAft>
                <a:spcPts val="37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400" b="0" i="0" u="none"/>
              <a:t>Promuje dyskusje pomiędzy członkami społecznośći, oraz dzielenie się przez ekspertów wiedzą dotyczącą dyscypliny naukowej</a:t>
            </a:r>
          </a:p>
          <a:p>
            <a:pPr marL="373063" indent="-373063" algn="l" defTabSz="449263" rtl="0">
              <a:lnSpc>
                <a:spcPct val="90000"/>
              </a:lnSpc>
              <a:spcBef>
                <a:spcPts val="625"/>
              </a:spcBef>
              <a:spcAft>
                <a:spcPts val="37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400" b="0" i="0" u="none"/>
              <a:t>Gromadzi informacje z Lotus Connections i zewnętrznych zasobów</a:t>
            </a:r>
          </a:p>
          <a:p>
            <a:pPr marL="373063" indent="-373063" algn="l" defTabSz="449263" rtl="0">
              <a:lnSpc>
                <a:spcPct val="90000"/>
              </a:lnSpc>
              <a:spcBef>
                <a:spcPts val="625"/>
              </a:spcBef>
              <a:spcAft>
                <a:spcPts val="37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400" b="0" i="0" u="none"/>
              <a:t>Zapewnia dostęp do zaawansowanych narzędzi do współpracy społeczności wraz ze wspólną listą członków</a:t>
            </a:r>
          </a:p>
          <a:p>
            <a:pPr marL="373063" indent="-373063" algn="l" defTabSz="449263" rtl="0">
              <a:lnSpc>
                <a:spcPct val="90000"/>
              </a:lnSpc>
              <a:spcBef>
                <a:spcPts val="625"/>
              </a:spcBef>
              <a:spcAft>
                <a:spcPts val="37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400" b="0" i="0" u="none"/>
              <a:t>Pozwala na adresowanie społeczności w zewnętrznych aplikacjach, takich jak poczta email</a:t>
            </a:r>
          </a:p>
          <a:p>
            <a:pPr marL="373063" indent="-373063" algn="l" defTabSz="449263" rtl="0">
              <a:lnSpc>
                <a:spcPct val="90000"/>
              </a:lnSpc>
              <a:spcBef>
                <a:spcPts val="625"/>
              </a:spcBef>
              <a:spcAft>
                <a:spcPts val="375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400" b="0" i="0" u="none"/>
              <a:t>Zapewnia każdej społeczności łatwą integrację z dostępem do innych aplikacji takich jak strony wiki lub pokoje zespołowe</a:t>
            </a:r>
            <a:endParaRPr lang="pl" sz="2400" dirty="0"/>
          </a:p>
        </p:txBody>
      </p:sp>
    </p:spTree>
    <p:extLst>
      <p:ext uri="{BB962C8B-B14F-4D97-AF65-F5344CB8AC3E}">
        <p14:creationId xmlns:p14="http://schemas.microsoft.com/office/powerpoint/2010/main" val="38734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C82163BC-328E-4C36-A2E1-D930B59135ED}" type="slidenum">
              <a:rPr/>
              <a:pPr algn="l" rtl="0"/>
              <a:t>39</a:t>
            </a:fld>
            <a:endParaRPr lang="pl" altLang="en-US"/>
          </a:p>
        </p:txBody>
      </p:sp>
      <p:sp>
        <p:nvSpPr>
          <p:cNvPr id="222218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483475" cy="796925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rtl="0"/>
            <a:r>
              <a:rPr lang="pl" b="0" i="0" u="none"/>
              <a:t>Społeczności</a:t>
            </a:r>
          </a:p>
        </p:txBody>
      </p:sp>
      <p:sp>
        <p:nvSpPr>
          <p:cNvPr id="222222" name="Rectangle 14"/>
          <p:cNvSpPr>
            <a:spLocks noChangeArrowheads="1"/>
          </p:cNvSpPr>
          <p:nvPr/>
        </p:nvSpPr>
        <p:spPr bwMode="auto">
          <a:xfrm>
            <a:off x="3963988" y="1216025"/>
            <a:ext cx="723900" cy="1905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"/>
          </a:p>
        </p:txBody>
      </p:sp>
      <p:graphicFrame>
        <p:nvGraphicFramePr>
          <p:cNvPr id="2222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024095"/>
              </p:ext>
            </p:extLst>
          </p:nvPr>
        </p:nvGraphicFramePr>
        <p:xfrm>
          <a:off x="914400" y="1524000"/>
          <a:ext cx="8077200" cy="486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hoto Editor Photo" r:id="rId4" imgW="14942857" imgH="4600000" progId="">
                  <p:embed/>
                </p:oleObj>
              </mc:Choice>
              <mc:Fallback>
                <p:oleObj name="Photo Editor Photo" r:id="rId4" imgW="14942857" imgH="46000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8077200" cy="486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7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A5BE3F32-5658-4115-9DF1-C467C1FC4C7C}" type="slidenum">
              <a:rPr/>
              <a:pPr algn="l" rtl="0"/>
              <a:t>4</a:t>
            </a:fld>
            <a:endParaRPr lang="pl" altLang="en-US"/>
          </a:p>
        </p:txBody>
      </p:sp>
      <p:sp>
        <p:nvSpPr>
          <p:cNvPr id="36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Cykl życia społeczności</a:t>
            </a:r>
          </a:p>
        </p:txBody>
      </p:sp>
      <p:sp>
        <p:nvSpPr>
          <p:cNvPr id="36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077200" cy="4876800"/>
          </a:xfrm>
          <a:noFill/>
          <a:ln/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pl" sz="1600" b="0" i="0" u="none"/>
              <a:t>Etap możliwości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Utwórz podstawowy, dobrze określony zbiór celów (mogą się później zmieniać)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Określ odbiorców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Zaproś kluczowych członków do uczestnictwa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Etap ten potrzebuje największego wsparcia i wstępnej promocji</a:t>
            </a:r>
          </a:p>
          <a:p>
            <a:pPr marL="592138" lvl="1" indent="-247650" algn="l" rtl="0">
              <a:lnSpc>
                <a:spcPct val="90000"/>
              </a:lnSpc>
            </a:pPr>
            <a:endParaRPr lang="pl" sz="1400" dirty="0"/>
          </a:p>
          <a:p>
            <a:pPr algn="l" rtl="0">
              <a:lnSpc>
                <a:spcPct val="90000"/>
              </a:lnSpc>
            </a:pPr>
            <a:r>
              <a:rPr lang="pl" sz="1600" b="0" i="0" u="none"/>
              <a:t>Etap łączenia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Kontunuuj promowanie społeczności i zapraszaj kolejnych członków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Upewnij się, że na wszystkie postawione pytania zostają udzielone odpowiedzi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Staraj się utrzymywać społeczność skupioną na jej celach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Zbuduj relacje z najbardziej aktywnymi uczestnikami i wykonawcami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Jeżeli jesteś w stanie śledzić jak długo ludzie zostają, zwróć uwagę na malejące wartości</a:t>
            </a:r>
          </a:p>
          <a:p>
            <a:pPr marL="592138" lvl="1" indent="-247650" algn="l" rtl="0">
              <a:lnSpc>
                <a:spcPct val="90000"/>
              </a:lnSpc>
            </a:pPr>
            <a:endParaRPr lang="pl" sz="1400" dirty="0"/>
          </a:p>
          <a:p>
            <a:pPr algn="l" rtl="0">
              <a:lnSpc>
                <a:spcPct val="90000"/>
              </a:lnSpc>
            </a:pPr>
            <a:r>
              <a:rPr lang="pl" sz="1600" b="0" i="0" u="none"/>
              <a:t>Etap dojrzewania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Szybki wzrost oznacza, że powinieneś aktywnie monitorować rozwój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Zredukuj promowanie społeczności, jeśli wzrost wydaje się zdrowy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Treści i wyniki pochodzące od społeczności wzrastają: upewnij się że je zapisujesz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Zapytaj/przeprowadź sondaż wśród członków wskazujący co otrzymują oni od społeczności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Nagradzaj aktywnych uczestników (nie wszyscy są motywowani nagrodami pieniężnymi)</a:t>
            </a:r>
          </a:p>
          <a:p>
            <a:pPr marL="592138" lvl="1" indent="-247650" algn="l" rtl="0">
              <a:lnSpc>
                <a:spcPct val="90000"/>
              </a:lnSpc>
            </a:pPr>
            <a:endParaRPr lang="pl" sz="1400" dirty="0"/>
          </a:p>
          <a:p>
            <a:pPr marL="592138" lvl="1" indent="-247650" algn="l" rtl="0">
              <a:lnSpc>
                <a:spcPct val="90000"/>
              </a:lnSpc>
            </a:pPr>
            <a:endParaRPr lang="pl" sz="1400" dirty="0"/>
          </a:p>
        </p:txBody>
      </p:sp>
    </p:spTree>
    <p:extLst>
      <p:ext uri="{BB962C8B-B14F-4D97-AF65-F5344CB8AC3E}">
        <p14:creationId xmlns:p14="http://schemas.microsoft.com/office/powerpoint/2010/main" val="1543607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0516A2F9-A528-40F1-9E22-1AD91BE2DA71}" type="slidenum">
              <a:rPr/>
              <a:pPr algn="l" rtl="0"/>
              <a:t>40</a:t>
            </a:fld>
            <a:endParaRPr lang="pl" altLang="en-US"/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838200" y="1524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/>
          <a:lstStyle/>
          <a:p>
            <a:pPr marL="338138" indent="-338138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2000" b="0" i="0" u="none"/>
              <a:t>Opcje Dogear</a:t>
            </a:r>
            <a:endParaRPr lang="pl" sz="2000" i="0" dirty="0"/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Dodaj zakładkę do „Dogear”, społeczności, czynności, i blogów w jednym kroku</a:t>
            </a:r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Oflaguj jako zapsuty adres internetowy</a:t>
            </a:r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Powiadamiaj innych</a:t>
            </a:r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Importuj istniejące zakładki przeglądarki i del.icio.us, eksportuj zakładki Dogear</a:t>
            </a:r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600" b="0" i="0" u="none"/>
              <a:t> </a:t>
            </a:r>
            <a:r>
              <a:rPr lang="pl" sz="1800" b="0" i="0" u="none"/>
              <a:t>Zamieniaj i usuwaj znaczniki z Twoich zakładek</a:t>
            </a:r>
            <a:endParaRPr lang="pl" sz="1800" b="0" i="0" dirty="0"/>
          </a:p>
          <a:p>
            <a:pPr marL="338138" indent="-338138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2000" b="0" i="0" u="none"/>
              <a:t>Wielokrotne widoki</a:t>
            </a:r>
            <a:endParaRPr lang="pl" sz="2000" i="0" dirty="0"/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600" b="0" i="0" u="none"/>
              <a:t>Korzystając z: Daty, popularności, najczęściej odwiedzanych, osoby, znacznika, prywatnej lista osób obserwowanych</a:t>
            </a:r>
            <a:endParaRPr lang="pl" sz="1800" b="0" i="0" dirty="0"/>
          </a:p>
          <a:p>
            <a:pPr marL="338138" indent="-338138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2000" b="0" i="0" u="none"/>
              <a:t>Elastyczne wyszukiwanie</a:t>
            </a:r>
            <a:endParaRPr lang="pl" sz="2000" i="0" dirty="0"/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Wszystkie zakładki, Moje zakładki</a:t>
            </a:r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Przez osobę, przez znacznik</a:t>
            </a:r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endParaRPr lang="pl" sz="1800" b="0" i="0" dirty="0"/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endParaRPr lang="pl" sz="1800" b="0" i="0" dirty="0"/>
          </a:p>
          <a:p>
            <a:pPr marL="338138" indent="-338138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None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endParaRPr lang="pl" sz="1800" b="0" i="0" dirty="0"/>
          </a:p>
          <a:p>
            <a:pPr marL="338138" indent="-338138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endParaRPr lang="pl" sz="2000" b="0" i="0" dirty="0"/>
          </a:p>
          <a:p>
            <a:pPr marL="338138" indent="-338138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None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endParaRPr lang="pl" sz="2000" i="0" dirty="0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635875" cy="9144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rtl="0"/>
            <a:r>
              <a:rPr lang="pl" b="0" i="0" u="none"/>
              <a:t>Cechy Dogear</a:t>
            </a:r>
          </a:p>
        </p:txBody>
      </p:sp>
    </p:spTree>
    <p:extLst>
      <p:ext uri="{BB962C8B-B14F-4D97-AF65-F5344CB8AC3E}">
        <p14:creationId xmlns:p14="http://schemas.microsoft.com/office/powerpoint/2010/main" val="5409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CDFB715A-AB29-48F2-BE81-CA969CC1202A}" type="slidenum">
              <a:rPr/>
              <a:pPr algn="l" rtl="0"/>
              <a:t>41</a:t>
            </a:fld>
            <a:endParaRPr lang="pl" altLang="en-US"/>
          </a:p>
        </p:txBody>
      </p:sp>
      <p:sp>
        <p:nvSpPr>
          <p:cNvPr id="228365" name="Rectangle 13"/>
          <p:cNvSpPr>
            <a:spLocks noChangeArrowheads="1"/>
          </p:cNvSpPr>
          <p:nvPr/>
        </p:nvSpPr>
        <p:spPr bwMode="auto">
          <a:xfrm>
            <a:off x="4692650" y="1273175"/>
            <a:ext cx="723900" cy="1905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"/>
          </a:p>
        </p:txBody>
      </p:sp>
      <p:graphicFrame>
        <p:nvGraphicFramePr>
          <p:cNvPr id="22836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167475"/>
              </p:ext>
            </p:extLst>
          </p:nvPr>
        </p:nvGraphicFramePr>
        <p:xfrm>
          <a:off x="914401" y="1486767"/>
          <a:ext cx="8077200" cy="45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Photo Editor Photo" r:id="rId4" imgW="14990476" imgH="4877481" progId="">
                  <p:embed/>
                </p:oleObj>
              </mc:Choice>
              <mc:Fallback>
                <p:oleObj name="Photo Editor Photo" r:id="rId4" imgW="14990476" imgH="4877481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1486767"/>
                        <a:ext cx="8077200" cy="45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70" name="Rectangle 18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483475" cy="911225"/>
          </a:xfrm>
        </p:spPr>
        <p:txBody>
          <a:bodyPr>
            <a:normAutofit/>
          </a:bodyPr>
          <a:lstStyle/>
          <a:p>
            <a:pPr rtl="0"/>
            <a:r>
              <a:rPr lang="pl" b="0" i="0" u="none"/>
              <a:t>„Dogear”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20650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305DC111-DEA9-4C08-B856-120677B494C0}" type="slidenum">
              <a:rPr/>
              <a:pPr algn="l" rtl="0"/>
              <a:t>42</a:t>
            </a:fld>
            <a:endParaRPr lang="pl" altLang="en-US"/>
          </a:p>
        </p:txBody>
      </p:sp>
      <p:sp>
        <p:nvSpPr>
          <p:cNvPr id="232456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001000" cy="9144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520" tIns="50760" rIns="101520" bIns="50760">
            <a:normAutofit fontScale="90000"/>
          </a:bodyPr>
          <a:lstStyle/>
          <a:p>
            <a:pPr defTabSz="449263" rtl="0">
              <a:lnSpc>
                <a:spcPct val="11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b="0" i="0" u="none"/>
              <a:t>Wartości strony domowej i strategie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914400" y="1524000"/>
            <a:ext cx="7696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20" tIns="50760" rIns="101520" bIns="50760"/>
          <a:lstStyle/>
          <a:p>
            <a:pPr marL="373063" indent="-373063" algn="l" defTabSz="449263" rtl="0">
              <a:spcBef>
                <a:spcPts val="625"/>
              </a:spcBef>
              <a:spcAft>
                <a:spcPts val="375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000" b="0" i="0" u="none">
                <a:solidFill>
                  <a:srgbClr val="000000"/>
                </a:solidFill>
              </a:rPr>
              <a:t>Bądź na bieżąco używając Twojej społecznej strony domowej</a:t>
            </a:r>
          </a:p>
          <a:p>
            <a:pPr marL="373063" indent="-373063" algn="l" defTabSz="449263" rtl="0">
              <a:spcBef>
                <a:spcPts val="625"/>
              </a:spcBef>
              <a:spcAft>
                <a:spcPts val="375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000" b="0" i="0" u="none"/>
              <a:t>Dostarcza zbiorczy widok najnowszych informacji z programu Lotus Connections</a:t>
            </a:r>
          </a:p>
          <a:p>
            <a:pPr marL="373063" indent="-373063" algn="l" defTabSz="449263" rtl="0">
              <a:spcBef>
                <a:spcPts val="625"/>
              </a:spcBef>
              <a:spcAft>
                <a:spcPts val="375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000" b="0" i="0" u="none"/>
              <a:t>Poprawia Twoje umiejętności śledzenia krytycznych informacji i ludzi</a:t>
            </a:r>
          </a:p>
          <a:p>
            <a:pPr marL="373063" indent="-373063" algn="l" defTabSz="449263" rtl="0">
              <a:spcBef>
                <a:spcPts val="625"/>
              </a:spcBef>
              <a:spcAft>
                <a:spcPts val="375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000" b="0" i="0" u="none"/>
              <a:t>Ułatwia zarządzanie Twoimi przychodzącymi prośbami i zadaniami</a:t>
            </a:r>
          </a:p>
          <a:p>
            <a:pPr marL="373063" indent="-373063" algn="l" defTabSz="449263" rtl="0">
              <a:spcBef>
                <a:spcPts val="625"/>
              </a:spcBef>
              <a:spcAft>
                <a:spcPts val="375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000" b="0" i="0" u="none"/>
              <a:t>Zapewnia szybszy dostęp do gwałtownie rozszerzającego się kapitału społecznego</a:t>
            </a:r>
            <a:endParaRPr lang="pl" sz="2000" b="0" i="0" dirty="0"/>
          </a:p>
          <a:p>
            <a:pPr marL="373063" indent="-373063" algn="l" defTabSz="449263" rtl="0">
              <a:spcBef>
                <a:spcPts val="625"/>
              </a:spcBef>
              <a:spcAft>
                <a:spcPts val="375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000" b="0" i="0" u="none"/>
              <a:t>Określa krytyczne i wymagające (pod względem terminowości) działania w zweryfikowanym widoku tablicy rozdzielczej</a:t>
            </a:r>
          </a:p>
          <a:p>
            <a:pPr marL="373063" indent="-373063" algn="l" defTabSz="449263" rtl="0">
              <a:spcBef>
                <a:spcPts val="625"/>
              </a:spcBef>
              <a:spcAft>
                <a:spcPts val="375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l" sz="2000" b="0" i="0" u="none"/>
              <a:t>Organizuje Twoje działania w spersonalizowane widoki</a:t>
            </a:r>
            <a:endParaRPr lang="pl" sz="2000" b="0" i="0" dirty="0"/>
          </a:p>
        </p:txBody>
      </p:sp>
    </p:spTree>
    <p:extLst>
      <p:ext uri="{BB962C8B-B14F-4D97-AF65-F5344CB8AC3E}">
        <p14:creationId xmlns:p14="http://schemas.microsoft.com/office/powerpoint/2010/main" val="13060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ED3E79F9-7078-4606-8D27-145D57167B14}" type="slidenum">
              <a:rPr/>
              <a:pPr algn="l" rtl="0"/>
              <a:t>43</a:t>
            </a:fld>
            <a:endParaRPr lang="pl" alt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title"/>
          </p:nvPr>
        </p:nvSpPr>
        <p:spPr>
          <a:xfrm>
            <a:off x="119063" y="533400"/>
            <a:ext cx="9024937" cy="4445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520" tIns="50760" rIns="101520" bIns="50760">
            <a:normAutofit fontScale="90000"/>
          </a:bodyPr>
          <a:lstStyle/>
          <a:p>
            <a:pPr defTabSz="449263" rt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b="0" i="0" u="none"/>
              <a:t>Strona domowa</a:t>
            </a:r>
          </a:p>
        </p:txBody>
      </p:sp>
      <p:pic>
        <p:nvPicPr>
          <p:cNvPr id="2345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816818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5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5" name="Rectangle 7"/>
          <p:cNvSpPr>
            <a:spLocks noGrp="1" noChangeArrowheads="1"/>
          </p:cNvSpPr>
          <p:nvPr>
            <p:ph type="title"/>
          </p:nvPr>
        </p:nvSpPr>
        <p:spPr>
          <a:xfrm>
            <a:off x="921128" y="304800"/>
            <a:ext cx="8222872" cy="1066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520" tIns="50760" rIns="101520" bIns="50760" anchor="b">
            <a:noAutofit/>
          </a:bodyPr>
          <a:lstStyle/>
          <a:p>
            <a:pPr defTabSz="449263" rtl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sz="3600" b="0" i="0" u="none"/>
              <a:t>Lotus Connections </a:t>
            </a:r>
            <a:r>
              <a:rPr lang="pl" sz="3600" dirty="0" smtClean="0"/>
              <a:t/>
            </a:r>
            <a:br>
              <a:rPr lang="pl" sz="3600" dirty="0" smtClean="0"/>
            </a:br>
            <a:r>
              <a:rPr lang="pl" sz="3600" b="0" i="0" u="none"/>
              <a:t>Topologia funckjonalna</a:t>
            </a:r>
          </a:p>
        </p:txBody>
      </p:sp>
      <p:sp>
        <p:nvSpPr>
          <p:cNvPr id="242698" name="Text Box 10"/>
          <p:cNvSpPr txBox="1">
            <a:spLocks noChangeArrowheads="1"/>
          </p:cNvSpPr>
          <p:nvPr/>
        </p:nvSpPr>
        <p:spPr bwMode="auto">
          <a:xfrm>
            <a:off x="6078331" y="1455593"/>
            <a:ext cx="314166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lnSpc>
                <a:spcPct val="101000"/>
              </a:lnSpc>
              <a:buClr>
                <a:srgbClr val="99FE00"/>
              </a:buClr>
              <a:buSzPct val="100000"/>
              <a:buFont typeface="Arial" charset="0"/>
              <a:buNone/>
            </a:pPr>
            <a:r>
              <a:rPr lang="pl" sz="2000" b="0" i="0" u="none">
                <a:solidFill>
                  <a:srgbClr val="000000"/>
                </a:solidFill>
              </a:rPr>
              <a:t>Korporacyjny katalog LDAP</a:t>
            </a:r>
          </a:p>
          <a:p>
            <a:pPr algn="l" rtl="0">
              <a:lnSpc>
                <a:spcPct val="108000"/>
              </a:lnSpc>
              <a:buClr>
                <a:srgbClr val="99FE00"/>
              </a:buClr>
              <a:buSzPct val="100000"/>
              <a:buFont typeface="Arial" charset="0"/>
              <a:buNone/>
            </a:pPr>
            <a:r>
              <a:rPr lang="pl" sz="1600" b="0" i="0" u="none">
                <a:solidFill>
                  <a:srgbClr val="000000"/>
                </a:solidFill>
              </a:rPr>
              <a:t>(ITDS 6, MS Active Directory 2003, Domino 7/8, SunOne)‏</a:t>
            </a:r>
          </a:p>
          <a:p>
            <a:pPr algn="l" rtl="0">
              <a:lnSpc>
                <a:spcPct val="108000"/>
              </a:lnSpc>
              <a:buClr>
                <a:srgbClr val="99FE00"/>
              </a:buClr>
              <a:buSzPct val="100000"/>
              <a:buFont typeface="Arial" charset="0"/>
              <a:buNone/>
            </a:pPr>
            <a:endParaRPr lang="pl" sz="1600" b="0" i="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2700" name="Rectangle 12"/>
          <p:cNvSpPr>
            <a:spLocks noChangeArrowheads="1"/>
          </p:cNvSpPr>
          <p:nvPr/>
        </p:nvSpPr>
        <p:spPr bwMode="auto">
          <a:xfrm>
            <a:off x="921128" y="1514475"/>
            <a:ext cx="4885096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1520" tIns="50760" rIns="101520" bIns="50760">
            <a:spAutoFit/>
          </a:bodyPr>
          <a:lstStyle/>
          <a:p>
            <a:pPr algn="l" defTabSz="449263" rtl="0">
              <a:lnSpc>
                <a:spcPct val="10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sz="2000" b="0" i="0" u="none">
                <a:solidFill>
                  <a:srgbClr val="000000"/>
                </a:solidFill>
              </a:rPr>
              <a:t>Usługa Lotus Connections</a:t>
            </a:r>
          </a:p>
          <a:p>
            <a:pPr algn="l" defTabSz="449263" rtl="0">
              <a:lnSpc>
                <a:spcPct val="108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sz="1600" b="0" i="0" u="none">
                <a:solidFill>
                  <a:srgbClr val="000000"/>
                </a:solidFill>
              </a:rPr>
              <a:t>Wymaga IBM WebSphere</a:t>
            </a:r>
            <a:r>
              <a:rPr lang="pl" sz="1600" b="0" i="0" u="none" baseline="30000">
                <a:solidFill>
                  <a:srgbClr val="000000"/>
                </a:solidFill>
              </a:rPr>
              <a:t>®</a:t>
            </a:r>
            <a:r>
              <a:rPr lang="pl" sz="1600" b="0" i="0" u="none">
                <a:solidFill>
                  <a:srgbClr val="000000"/>
                </a:solidFill>
              </a:rPr>
              <a:t> Application Server 6.1.0.13 na: </a:t>
            </a:r>
          </a:p>
          <a:p>
            <a:pPr marL="376238" lvl="1" indent="-123825" algn="l" defTabSz="449263" rtl="0">
              <a:lnSpc>
                <a:spcPct val="108000"/>
              </a:lnSpc>
              <a:buClr>
                <a:srgbClr val="006699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sz="1600" b="0" i="0" u="none">
                <a:solidFill>
                  <a:srgbClr val="000000"/>
                </a:solidFill>
              </a:rPr>
              <a:t>Red Hat Linux Enterprise Server 4</a:t>
            </a:r>
          </a:p>
          <a:p>
            <a:pPr marL="376238" lvl="1" indent="-123825" algn="l" defTabSz="449263" rtl="0">
              <a:lnSpc>
                <a:spcPct val="108000"/>
              </a:lnSpc>
              <a:buClr>
                <a:srgbClr val="006699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sz="1600" b="0" i="0" u="none">
                <a:solidFill>
                  <a:srgbClr val="000000"/>
                </a:solidFill>
              </a:rPr>
              <a:t>Microsoft Windows 2003 Server </a:t>
            </a:r>
          </a:p>
          <a:p>
            <a:pPr marL="376238" lvl="1" indent="-123825" algn="l" defTabSz="449263" rtl="0">
              <a:lnSpc>
                <a:spcPct val="108000"/>
              </a:lnSpc>
              <a:buClr>
                <a:srgbClr val="006699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sz="1600" b="0" i="0" u="none">
                <a:solidFill>
                  <a:srgbClr val="000000"/>
                </a:solidFill>
              </a:rPr>
              <a:t>SUSE Linux Enterprise Server 10 on Intel</a:t>
            </a:r>
          </a:p>
          <a:p>
            <a:pPr marL="376238" lvl="1" indent="-123825" algn="l" defTabSz="449263" rtl="0">
              <a:lnSpc>
                <a:spcPct val="108000"/>
              </a:lnSpc>
              <a:buClr>
                <a:srgbClr val="006699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sz="1600" b="0" i="0" u="none">
                <a:solidFill>
                  <a:srgbClr val="000000"/>
                </a:solidFill>
              </a:rPr>
              <a:t>IBM AIX 5.3 64 bit OS</a:t>
            </a:r>
          </a:p>
        </p:txBody>
      </p:sp>
      <p:pic>
        <p:nvPicPr>
          <p:cNvPr id="24269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9" y="3489324"/>
            <a:ext cx="493961" cy="70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69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77" y="3419383"/>
            <a:ext cx="493960" cy="71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69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436" y="5138774"/>
            <a:ext cx="783926" cy="111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701" name="Text Box 13"/>
          <p:cNvSpPr txBox="1">
            <a:spLocks noChangeArrowheads="1"/>
          </p:cNvSpPr>
          <p:nvPr/>
        </p:nvSpPr>
        <p:spPr bwMode="auto">
          <a:xfrm>
            <a:off x="6085258" y="4198938"/>
            <a:ext cx="3045363" cy="85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lnSpc>
                <a:spcPct val="101000"/>
              </a:lnSpc>
              <a:buClr>
                <a:srgbClr val="99FE00"/>
              </a:buClr>
              <a:buSzPct val="100000"/>
              <a:buFont typeface="Arial" charset="0"/>
              <a:buNone/>
            </a:pPr>
            <a:r>
              <a:rPr lang="pl" sz="2000" b="0" i="0" u="none">
                <a:solidFill>
                  <a:srgbClr val="000000"/>
                </a:solidFill>
              </a:rPr>
              <a:t>Relacyjna baza danych</a:t>
            </a:r>
          </a:p>
          <a:p>
            <a:pPr algn="l" rtl="0">
              <a:lnSpc>
                <a:spcPct val="108000"/>
              </a:lnSpc>
              <a:buClr>
                <a:srgbClr val="99FE00"/>
              </a:buClr>
              <a:buSzPct val="100000"/>
              <a:buFont typeface="Arial" charset="0"/>
              <a:buNone/>
            </a:pPr>
            <a:r>
              <a:rPr lang="pl" sz="1600" b="0" i="0" u="none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pl" sz="1600" b="0" i="0" u="none">
                <a:solidFill>
                  <a:srgbClr val="000000"/>
                </a:solidFill>
              </a:rPr>
              <a:t>IBM DB2</a:t>
            </a:r>
            <a:r>
              <a:rPr lang="pl" sz="1600" b="0" i="0" u="none" baseline="30000">
                <a:solidFill>
                  <a:srgbClr val="000000"/>
                </a:solidFill>
              </a:rPr>
              <a:t>®</a:t>
            </a:r>
            <a:r>
              <a:rPr lang="pl" sz="1600" b="0" i="0" u="none">
                <a:solidFill>
                  <a:srgbClr val="000000"/>
                </a:solidFill>
              </a:rPr>
              <a:t> 9.1, Oracle 10G, i Microsoft SQL 2005)‏</a:t>
            </a:r>
          </a:p>
        </p:txBody>
      </p:sp>
      <p:pic>
        <p:nvPicPr>
          <p:cNvPr id="24270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70" y="5575908"/>
            <a:ext cx="842210" cy="52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0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0" y="3878373"/>
            <a:ext cx="534759" cy="49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704" name="Line 16"/>
          <p:cNvSpPr>
            <a:spLocks noChangeShapeType="1"/>
          </p:cNvSpPr>
          <p:nvPr/>
        </p:nvSpPr>
        <p:spPr bwMode="auto">
          <a:xfrm flipV="1">
            <a:off x="4629605" y="3154189"/>
            <a:ext cx="2271636" cy="662986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"/>
          </a:p>
        </p:txBody>
      </p:sp>
      <p:sp>
        <p:nvSpPr>
          <p:cNvPr id="242705" name="Line 17"/>
          <p:cNvSpPr>
            <a:spLocks noChangeShapeType="1"/>
          </p:cNvSpPr>
          <p:nvPr/>
        </p:nvSpPr>
        <p:spPr bwMode="auto">
          <a:xfrm>
            <a:off x="4553835" y="3888573"/>
            <a:ext cx="2504774" cy="1537253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"/>
          </a:p>
        </p:txBody>
      </p:sp>
      <p:sp>
        <p:nvSpPr>
          <p:cNvPr id="242706" name="Text Box 18"/>
          <p:cNvSpPr txBox="1">
            <a:spLocks noChangeArrowheads="1"/>
          </p:cNvSpPr>
          <p:nvPr/>
        </p:nvSpPr>
        <p:spPr bwMode="auto">
          <a:xfrm>
            <a:off x="420009" y="4249936"/>
            <a:ext cx="2742284" cy="23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312738" indent="-185738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lnSpc>
                <a:spcPct val="101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pl" sz="2000" b="0" i="0" u="none">
                <a:solidFill>
                  <a:srgbClr val="000000"/>
                </a:solidFill>
              </a:rPr>
              <a:t>Punkty dostępu</a:t>
            </a:r>
          </a:p>
          <a:p>
            <a:pPr lvl="1" algn="l" rtl="0">
              <a:lnSpc>
                <a:spcPct val="108000"/>
              </a:lnSpc>
              <a:buClr>
                <a:srgbClr val="006699"/>
              </a:buClr>
              <a:buSzPct val="100000"/>
              <a:buFont typeface="Times New Roman" pitchFamily="18" charset="0"/>
              <a:buChar char="•"/>
            </a:pPr>
            <a:r>
              <a:rPr lang="pl" sz="1600" b="0" i="0" u="none">
                <a:solidFill>
                  <a:srgbClr val="000000"/>
                </a:solidFill>
              </a:rPr>
              <a:t>Przeglądarki </a:t>
            </a:r>
          </a:p>
          <a:p>
            <a:pPr lvl="1" algn="l" rtl="0">
              <a:lnSpc>
                <a:spcPct val="108000"/>
              </a:lnSpc>
              <a:buClr>
                <a:srgbClr val="006699"/>
              </a:buClr>
              <a:buSzPct val="100000"/>
              <a:buFont typeface="Times New Roman" pitchFamily="18" charset="0"/>
              <a:buChar char="•"/>
            </a:pPr>
            <a:r>
              <a:rPr lang="pl" sz="1600" b="0" i="0" u="none">
                <a:solidFill>
                  <a:srgbClr val="000000"/>
                </a:solidFill>
              </a:rPr>
              <a:t>IBM Lotus Notes</a:t>
            </a:r>
            <a:r>
              <a:rPr lang="pl" sz="1600" b="0" i="0" u="none" baseline="30000">
                <a:solidFill>
                  <a:srgbClr val="000000"/>
                </a:solidFill>
              </a:rPr>
              <a:t>®</a:t>
            </a:r>
          </a:p>
          <a:p>
            <a:pPr lvl="1" algn="l" rtl="0">
              <a:lnSpc>
                <a:spcPct val="108000"/>
              </a:lnSpc>
              <a:buClr>
                <a:srgbClr val="006699"/>
              </a:buClr>
              <a:buSzPct val="100000"/>
              <a:buFont typeface="Times New Roman" pitchFamily="18" charset="0"/>
              <a:buChar char="•"/>
            </a:pPr>
            <a:r>
              <a:rPr lang="pl" sz="1600" b="0" i="0" u="none">
                <a:solidFill>
                  <a:srgbClr val="000000"/>
                </a:solidFill>
              </a:rPr>
              <a:t>IBM Lotus Sametime</a:t>
            </a:r>
            <a:r>
              <a:rPr lang="pl" sz="1600" b="0" i="0" u="none" baseline="30000">
                <a:solidFill>
                  <a:srgbClr val="000000"/>
                </a:solidFill>
              </a:rPr>
              <a:t>®</a:t>
            </a:r>
          </a:p>
          <a:p>
            <a:pPr lvl="1" algn="l" rtl="0">
              <a:lnSpc>
                <a:spcPct val="108000"/>
              </a:lnSpc>
              <a:buClr>
                <a:srgbClr val="006699"/>
              </a:buClr>
              <a:buSzPct val="100000"/>
              <a:buFont typeface="Times New Roman" pitchFamily="18" charset="0"/>
              <a:buChar char="•"/>
            </a:pPr>
            <a:r>
              <a:rPr lang="pl" sz="1600" b="0" i="0" u="none">
                <a:solidFill>
                  <a:srgbClr val="000000"/>
                </a:solidFill>
              </a:rPr>
              <a:t>IBM WebSphere Portal</a:t>
            </a:r>
          </a:p>
          <a:p>
            <a:pPr lvl="1" algn="l" rtl="0">
              <a:lnSpc>
                <a:spcPct val="108000"/>
              </a:lnSpc>
              <a:buClr>
                <a:srgbClr val="006699"/>
              </a:buClr>
              <a:buSzPct val="100000"/>
              <a:buFont typeface="Times New Roman" pitchFamily="18" charset="0"/>
              <a:buChar char="•"/>
            </a:pPr>
            <a:r>
              <a:rPr lang="pl" sz="1600" b="0" i="0" u="none">
                <a:solidFill>
                  <a:srgbClr val="000000"/>
                </a:solidFill>
              </a:rPr>
              <a:t>IBM Lotus Quickr*</a:t>
            </a:r>
          </a:p>
          <a:p>
            <a:pPr lvl="1" algn="l" rtl="0">
              <a:lnSpc>
                <a:spcPct val="108000"/>
              </a:lnSpc>
              <a:buClr>
                <a:srgbClr val="006699"/>
              </a:buClr>
              <a:buSzPct val="100000"/>
              <a:buFont typeface="Times New Roman" pitchFamily="18" charset="0"/>
              <a:buChar char="•"/>
            </a:pPr>
            <a:r>
              <a:rPr lang="pl" sz="1600" b="0" i="0" u="none">
                <a:solidFill>
                  <a:srgbClr val="000000"/>
                </a:solidFill>
              </a:rPr>
              <a:t>Aplikacje internetowe</a:t>
            </a:r>
          </a:p>
          <a:p>
            <a:pPr lvl="1" algn="l" rtl="0">
              <a:lnSpc>
                <a:spcPct val="108000"/>
              </a:lnSpc>
              <a:buClr>
                <a:srgbClr val="006699"/>
              </a:buClr>
              <a:buSzPct val="100000"/>
              <a:buFont typeface="Times New Roman" pitchFamily="18" charset="0"/>
              <a:buChar char="•"/>
            </a:pPr>
            <a:r>
              <a:rPr lang="pl" sz="1600" b="0" i="0" u="none">
                <a:solidFill>
                  <a:srgbClr val="000000"/>
                </a:solidFill>
              </a:rPr>
              <a:t>Microsoft Office</a:t>
            </a:r>
          </a:p>
          <a:p>
            <a:pPr lvl="1" algn="l" rtl="0">
              <a:lnSpc>
                <a:spcPct val="108000"/>
              </a:lnSpc>
              <a:buClr>
                <a:srgbClr val="006699"/>
              </a:buClr>
              <a:buSzPct val="100000"/>
              <a:buFont typeface="Times New Roman" pitchFamily="18" charset="0"/>
              <a:buChar char="•"/>
            </a:pPr>
            <a:r>
              <a:rPr lang="pl" sz="1600" b="0" i="0" u="none">
                <a:solidFill>
                  <a:srgbClr val="000000"/>
                </a:solidFill>
              </a:rPr>
              <a:t>Microsoft Outlook*</a:t>
            </a:r>
          </a:p>
        </p:txBody>
      </p:sp>
      <p:pic>
        <p:nvPicPr>
          <p:cNvPr id="242707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851" y="3256186"/>
            <a:ext cx="852411" cy="121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708" name="Rectangle 20"/>
          <p:cNvSpPr>
            <a:spLocks noChangeArrowheads="1"/>
          </p:cNvSpPr>
          <p:nvPr/>
        </p:nvSpPr>
        <p:spPr bwMode="auto">
          <a:xfrm>
            <a:off x="3352801" y="4372333"/>
            <a:ext cx="2453422" cy="231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1520" tIns="50760" rIns="101520" bIns="50760">
            <a:spAutoFit/>
          </a:bodyPr>
          <a:lstStyle/>
          <a:p>
            <a:pPr algn="l" defTabSz="449263" rtl="0">
              <a:lnSpc>
                <a:spcPct val="101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sz="2000" b="0" i="0" u="none">
                <a:solidFill>
                  <a:srgbClr val="000000"/>
                </a:solidFill>
              </a:rPr>
              <a:t>Jedna albo więcej usług ...</a:t>
            </a:r>
          </a:p>
          <a:p>
            <a:pPr marL="312738" lvl="1" indent="-185738" algn="l" defTabSz="449263" rtl="0">
              <a:lnSpc>
                <a:spcPct val="108000"/>
              </a:lnSpc>
              <a:buClr>
                <a:srgbClr val="006699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sz="1600" b="0" i="0" u="none">
                <a:solidFill>
                  <a:srgbClr val="000000"/>
                </a:solidFill>
              </a:rPr>
              <a:t>Działania</a:t>
            </a:r>
          </a:p>
          <a:p>
            <a:pPr marL="312738" lvl="1" indent="-185738" algn="l" defTabSz="449263" rtl="0">
              <a:lnSpc>
                <a:spcPct val="108000"/>
              </a:lnSpc>
              <a:buClr>
                <a:srgbClr val="006699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sz="1600" b="0" i="0" u="none">
                <a:solidFill>
                  <a:srgbClr val="000000"/>
                </a:solidFill>
              </a:rPr>
              <a:t>Profile</a:t>
            </a:r>
          </a:p>
          <a:p>
            <a:pPr marL="312738" lvl="1" indent="-185738" algn="l" defTabSz="449263" rtl="0">
              <a:lnSpc>
                <a:spcPct val="108000"/>
              </a:lnSpc>
              <a:buClr>
                <a:srgbClr val="006699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sz="1600" b="0" i="0" u="none">
                <a:solidFill>
                  <a:srgbClr val="000000"/>
                </a:solidFill>
              </a:rPr>
              <a:t>„Dogear”</a:t>
            </a:r>
            <a:endParaRPr lang="pl" sz="1600" b="0" i="0" dirty="0">
              <a:solidFill>
                <a:srgbClr val="000000"/>
              </a:solidFill>
            </a:endParaRPr>
          </a:p>
          <a:p>
            <a:pPr marL="312738" lvl="1" indent="-185738" algn="l" defTabSz="449263" rtl="0">
              <a:lnSpc>
                <a:spcPct val="108000"/>
              </a:lnSpc>
              <a:buClr>
                <a:srgbClr val="006699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sz="1600" b="0" i="0" u="none">
                <a:solidFill>
                  <a:srgbClr val="000000"/>
                </a:solidFill>
              </a:rPr>
              <a:t>Blogi</a:t>
            </a:r>
          </a:p>
          <a:p>
            <a:pPr marL="312738" lvl="1" indent="-185738" algn="l" defTabSz="449263" rtl="0">
              <a:lnSpc>
                <a:spcPct val="108000"/>
              </a:lnSpc>
              <a:buClr>
                <a:srgbClr val="006699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sz="1600" b="0" i="0" u="none">
                <a:solidFill>
                  <a:srgbClr val="000000"/>
                </a:solidFill>
              </a:rPr>
              <a:t>Społeczności</a:t>
            </a:r>
          </a:p>
          <a:p>
            <a:pPr marL="312738" lvl="1" indent="-185738" algn="l" defTabSz="449263" rtl="0">
              <a:lnSpc>
                <a:spcPct val="108000"/>
              </a:lnSpc>
              <a:buClr>
                <a:srgbClr val="006699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sz="1600" b="0" i="0" u="none">
                <a:solidFill>
                  <a:srgbClr val="000000"/>
                </a:solidFill>
              </a:rPr>
              <a:t>Strona domowa*</a:t>
            </a:r>
          </a:p>
        </p:txBody>
      </p:sp>
      <p:sp>
        <p:nvSpPr>
          <p:cNvPr id="242709" name="Line 21"/>
          <p:cNvSpPr>
            <a:spLocks noChangeShapeType="1"/>
          </p:cNvSpPr>
          <p:nvPr/>
        </p:nvSpPr>
        <p:spPr bwMode="auto">
          <a:xfrm>
            <a:off x="1241820" y="3862345"/>
            <a:ext cx="2547031" cy="2622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"/>
          </a:p>
        </p:txBody>
      </p:sp>
      <p:pic>
        <p:nvPicPr>
          <p:cNvPr id="242710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783" y="2650028"/>
            <a:ext cx="852411" cy="121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711" name="Text Box 23"/>
          <p:cNvSpPr txBox="1">
            <a:spLocks noChangeArrowheads="1"/>
          </p:cNvSpPr>
          <p:nvPr/>
        </p:nvSpPr>
        <p:spPr bwMode="auto">
          <a:xfrm>
            <a:off x="7672388" y="6621463"/>
            <a:ext cx="19177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>
              <a:lnSpc>
                <a:spcPct val="80000"/>
              </a:lnSpc>
              <a:spcAft>
                <a:spcPts val="688"/>
              </a:spcAft>
              <a:buClr>
                <a:srgbClr val="C18728"/>
              </a:buClr>
              <a:buSzPct val="100000"/>
              <a:buFont typeface="Wingdings" pitchFamily="2" charset="2"/>
              <a:buNone/>
            </a:pPr>
            <a:r>
              <a:rPr lang="pl" sz="1100" b="0" i="0" u="none">
                <a:solidFill>
                  <a:srgbClr val="FFFFFF"/>
                </a:solidFill>
              </a:rPr>
              <a:t>* 1sza połowa 2008</a:t>
            </a:r>
          </a:p>
        </p:txBody>
      </p:sp>
    </p:spTree>
    <p:extLst>
      <p:ext uri="{BB962C8B-B14F-4D97-AF65-F5344CB8AC3E}">
        <p14:creationId xmlns:p14="http://schemas.microsoft.com/office/powerpoint/2010/main" val="37334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9561FC8E-AE37-4321-A734-DE27EE672B4C}" type="slidenum">
              <a:rPr/>
              <a:pPr algn="l" rtl="0"/>
              <a:t>45</a:t>
            </a:fld>
            <a:endParaRPr lang="pl" altLang="en-US"/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914400" y="1524000"/>
            <a:ext cx="7924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/>
          <a:lstStyle/>
          <a:p>
            <a:pPr marL="338138" indent="-338138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2000" b="0" i="0" u="none"/>
              <a:t>Wbudowany dostęp z wielu klientów:</a:t>
            </a:r>
            <a:r>
              <a:rPr lang="pl" sz="1600" b="0" i="0" u="none"/>
              <a:t> </a:t>
            </a:r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Przeglądarki (Internet Explorer, Mozilla Firefox, Safari*)‏</a:t>
            </a:r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Skrzynka odbiorcza (Lotus Notes, Microsoft Outlook*)‏</a:t>
            </a:r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 Przetwarzanie tekstu/arkusz kalkulacyjny/narzędzia do tworzenia prezentacji (Microsoft Office, Lotus Symphony)‏</a:t>
            </a:r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 Komunikatory internetowe (Lotus Sametime)‏</a:t>
            </a:r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 Portale (WebSphere Portal, JSR 168 portlet)‏</a:t>
            </a:r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 Urządzenia przenośne (Windows Mobile*, BlackBerry*, inne)‏</a:t>
            </a:r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800" b="0" i="0" u="none"/>
              <a:t> Witryny pracy grupowej (Lotus Quickr*, Microsoft SharePoint*)‏</a:t>
            </a:r>
            <a:endParaRPr lang="pl" sz="1800" b="0" i="0" dirty="0"/>
          </a:p>
          <a:p>
            <a:pPr marL="338138" indent="-338138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2000" b="0" i="0" u="none"/>
              <a:t> Stworzone by integrować się z innymi aplikacjami</a:t>
            </a:r>
            <a:endParaRPr lang="pl" sz="2000" i="0" dirty="0"/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600" b="0" i="0" u="none"/>
              <a:t>REST-style API (Atompub/ASF) </a:t>
            </a:r>
            <a:endParaRPr lang="pl" sz="1800" b="0" i="0" dirty="0"/>
          </a:p>
          <a:p>
            <a:pPr marL="766763" lvl="1" indent="-309563" algn="l" defTabSz="449263" rtl="0"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Arial" charset="0"/>
              <a:buChar char="–"/>
              <a:tabLst>
                <a:tab pos="411163" algn="l"/>
                <a:tab pos="860425" algn="l"/>
                <a:tab pos="1309688" algn="l"/>
                <a:tab pos="1758950" algn="l"/>
                <a:tab pos="2208213" algn="l"/>
                <a:tab pos="2657475" algn="l"/>
                <a:tab pos="3106738" algn="l"/>
                <a:tab pos="3556000" algn="l"/>
                <a:tab pos="4005263" algn="l"/>
                <a:tab pos="4454525" algn="l"/>
                <a:tab pos="4903788" algn="l"/>
                <a:tab pos="5353050" algn="l"/>
                <a:tab pos="5802313" algn="l"/>
                <a:tab pos="6251575" algn="l"/>
                <a:tab pos="6700838" algn="l"/>
                <a:tab pos="7150100" algn="l"/>
                <a:tab pos="7599363" algn="l"/>
                <a:tab pos="8048625" algn="l"/>
                <a:tab pos="8497888" algn="l"/>
                <a:tab pos="8947150" algn="l"/>
              </a:tabLst>
            </a:pPr>
            <a:r>
              <a:rPr lang="pl" sz="1600" b="0" i="0" u="none"/>
              <a:t>SAP, PeopleSoft, etc.</a:t>
            </a:r>
            <a:endParaRPr lang="pl" sz="2000" i="0" dirty="0"/>
          </a:p>
        </p:txBody>
      </p:sp>
      <p:sp>
        <p:nvSpPr>
          <p:cNvPr id="238599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245475" cy="498475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rtl="0"/>
            <a:r>
              <a:rPr lang="pl" b="0" i="0" u="none"/>
              <a:t>Dostępne punkty dostępu</a:t>
            </a:r>
            <a:endParaRPr lang="pl"/>
          </a:p>
        </p:txBody>
      </p:sp>
    </p:spTree>
    <p:extLst>
      <p:ext uri="{BB962C8B-B14F-4D97-AF65-F5344CB8AC3E}">
        <p14:creationId xmlns:p14="http://schemas.microsoft.com/office/powerpoint/2010/main" val="40494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FBA446CA-9F51-4776-9A62-7BFF0CCC084F}" type="slidenum">
              <a:rPr/>
              <a:pPr algn="l" rtl="0"/>
              <a:t>46</a:t>
            </a:fld>
            <a:endParaRPr lang="pl" altLang="en-US"/>
          </a:p>
        </p:txBody>
      </p:sp>
      <p:sp>
        <p:nvSpPr>
          <p:cNvPr id="24474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873124" y="533400"/>
            <a:ext cx="8042275" cy="838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520" tIns="50760" rIns="101520" bIns="50760">
            <a:normAutofit fontScale="90000"/>
          </a:bodyPr>
          <a:lstStyle/>
          <a:p>
            <a:pPr defTabSz="449263" rt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" b="0" i="0" u="none"/>
              <a:t>Sześć usług dla przedsiębiorstw</a:t>
            </a:r>
          </a:p>
        </p:txBody>
      </p:sp>
      <p:pic>
        <p:nvPicPr>
          <p:cNvPr id="244742" name="Picture 1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524000"/>
            <a:ext cx="8118475" cy="428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9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lang="pl" b="0" i="0" u="none"/>
              <a:t>Slajd </a:t>
            </a:r>
            <a:fld id="{EFAF47A4-9707-4959-8FA0-B974E78E7D97}" type="slidenum">
              <a:rPr/>
              <a:pPr algn="l" rtl="0"/>
              <a:t>47</a:t>
            </a:fld>
            <a:endParaRPr lang="pl" alt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8077200" cy="8382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rtl="0"/>
            <a:r>
              <a:rPr lang="pl" b="0" i="0" u="none"/>
              <a:t>Wspierane oprogramowanie</a:t>
            </a:r>
          </a:p>
        </p:txBody>
      </p:sp>
      <p:sp>
        <p:nvSpPr>
          <p:cNvPr id="1577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57225" y="1524000"/>
            <a:ext cx="4678363" cy="5092700"/>
          </a:xfrm>
          <a:noFill/>
          <a:ln/>
        </p:spPr>
        <p:txBody>
          <a:bodyPr/>
          <a:lstStyle/>
          <a:p>
            <a:pPr marL="342900" indent="-225425" algn="l" rtl="0">
              <a:lnSpc>
                <a:spcPct val="80000"/>
              </a:lnSpc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800" b="1" i="0" u="none"/>
              <a:t>System operacyjny po stronie serwera</a:t>
            </a:r>
            <a:endParaRPr lang="pl" sz="1800" dirty="0"/>
          </a:p>
          <a:p>
            <a:pPr marL="800100" lvl="1" indent="-342900" algn="l" rtl="0">
              <a:lnSpc>
                <a:spcPct val="80000"/>
              </a:lnSpc>
              <a:buFont typeface="Arial" charset="0"/>
              <a:buNone/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600" b="0" i="0" u="none"/>
              <a:t>Red Hat Enterprise Linux Enterprise Server V4.0 w wersji x86-32 </a:t>
            </a:r>
          </a:p>
          <a:p>
            <a:pPr marL="800100" lvl="1" indent="-342900" algn="l" rtl="0">
              <a:lnSpc>
                <a:spcPct val="80000"/>
              </a:lnSpc>
              <a:buFont typeface="Arial" charset="0"/>
              <a:buNone/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600" b="0" i="0" u="none"/>
              <a:t>Microsoft Windows 2003 Server - Standard</a:t>
            </a:r>
          </a:p>
          <a:p>
            <a:pPr marL="800100" lvl="1" indent="-342900" algn="l" rtl="0">
              <a:lnSpc>
                <a:spcPct val="80000"/>
              </a:lnSpc>
              <a:buFont typeface="Arial" charset="0"/>
              <a:buNone/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600" b="0" i="0" u="none"/>
              <a:t>Microsoft Windows 2003 Server – Enterprise</a:t>
            </a:r>
          </a:p>
          <a:p>
            <a:pPr marL="800100" lvl="1" indent="-342900" algn="l" rtl="0">
              <a:lnSpc>
                <a:spcPct val="80000"/>
              </a:lnSpc>
              <a:buFont typeface="Arial" charset="0"/>
              <a:buNone/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600" b="0" i="0" u="none"/>
              <a:t>SUSE Enterprise Server 10</a:t>
            </a:r>
          </a:p>
          <a:p>
            <a:pPr marL="800100" lvl="1" indent="-342900" algn="l" rtl="0">
              <a:lnSpc>
                <a:spcPct val="80000"/>
              </a:lnSpc>
              <a:buFont typeface="Arial" charset="0"/>
              <a:buNone/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600" b="0" i="0" u="none"/>
              <a:t>AIX 5.3.0.4 i późniejsze</a:t>
            </a:r>
          </a:p>
          <a:p>
            <a:pPr marL="342900" indent="-225425" algn="l" rtl="0">
              <a:lnSpc>
                <a:spcPct val="80000"/>
              </a:lnSpc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800" b="1" i="0" u="none"/>
              <a:t>Wspracie przeglądarek</a:t>
            </a:r>
            <a:endParaRPr lang="pl" sz="1800" dirty="0"/>
          </a:p>
          <a:p>
            <a:pPr marL="800100" lvl="1" indent="-342900" algn="l" rtl="0">
              <a:lnSpc>
                <a:spcPct val="80000"/>
              </a:lnSpc>
              <a:buFont typeface="Arial" charset="0"/>
              <a:buNone/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600" b="0" i="0" u="none"/>
              <a:t>Microsoft Internet Explorer 6.0 i późniejsze </a:t>
            </a:r>
          </a:p>
          <a:p>
            <a:pPr marL="800100" lvl="1" indent="-342900" algn="l" rtl="0">
              <a:lnSpc>
                <a:spcPct val="80000"/>
              </a:lnSpc>
              <a:buFont typeface="Arial" charset="0"/>
              <a:buNone/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600" b="0" i="0" u="none"/>
              <a:t>Mozilla Firefox 2.0 (Microsoft Windows, Linux i Mac)</a:t>
            </a:r>
          </a:p>
          <a:p>
            <a:pPr marL="342900" indent="-225425" algn="l" rtl="0">
              <a:lnSpc>
                <a:spcPct val="80000"/>
              </a:lnSpc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800" b="1" i="0" u="none"/>
              <a:t>Serwer aplikacji</a:t>
            </a:r>
          </a:p>
          <a:p>
            <a:pPr marL="800100" lvl="1" indent="-342900" algn="l" rtl="0">
              <a:lnSpc>
                <a:spcPct val="80000"/>
              </a:lnSpc>
              <a:buFont typeface="Arial" charset="0"/>
              <a:buNone/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600" b="0" i="0" u="none"/>
              <a:t>IBM WebSphere Application Server V6.1.0.13</a:t>
            </a:r>
          </a:p>
          <a:p>
            <a:pPr marL="342900" indent="-225425" algn="l" rtl="0">
              <a:lnSpc>
                <a:spcPct val="80000"/>
              </a:lnSpc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800" b="1" i="0" u="none"/>
              <a:t>Serwer HTTP</a:t>
            </a:r>
          </a:p>
          <a:p>
            <a:pPr marL="800100" lvl="1" indent="-342900" algn="l" rtl="0">
              <a:lnSpc>
                <a:spcPct val="80000"/>
              </a:lnSpc>
              <a:buFont typeface="Arial" charset="0"/>
              <a:buNone/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600" b="0" i="0" u="none"/>
              <a:t>IBM HTTP Server z WebSphere Application Server V6.1.0.13 (IHS)</a:t>
            </a:r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5334000" y="1524000"/>
            <a:ext cx="3581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/>
          <a:lstStyle/>
          <a:p>
            <a:pPr marL="342900" indent="-225425" algn="l" rtl="0">
              <a:lnSpc>
                <a:spcPct val="80000"/>
              </a:lnSpc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800" b="0" i="0" u="none"/>
              <a:t>Katalog LDAP</a:t>
            </a:r>
          </a:p>
          <a:p>
            <a:pPr marL="800100" lvl="1" indent="-342900" algn="l" rtl="0">
              <a:lnSpc>
                <a:spcPct val="80000"/>
              </a:lnSpc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600" b="0" i="0" u="none"/>
              <a:t>IBM Tivoli Directory Server (ITDS) 6.0.0.3</a:t>
            </a:r>
          </a:p>
          <a:p>
            <a:pPr marL="800100" lvl="1" indent="-342900" algn="l" rtl="0">
              <a:lnSpc>
                <a:spcPct val="80000"/>
              </a:lnSpc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600" b="0" i="0" u="none"/>
              <a:t>Lotus Domino 7.0.2 i późniejsze</a:t>
            </a:r>
          </a:p>
          <a:p>
            <a:pPr marL="800100" lvl="1" indent="-342900" algn="l" rtl="0">
              <a:lnSpc>
                <a:spcPct val="80000"/>
              </a:lnSpc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600" b="0" i="0" u="none"/>
              <a:t>Microsoft Active Directory 2003 Service Pack 2</a:t>
            </a:r>
          </a:p>
          <a:p>
            <a:pPr marL="800100" lvl="1" indent="-342900" algn="l" rtl="0">
              <a:lnSpc>
                <a:spcPct val="80000"/>
              </a:lnSpc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600" b="0" i="0" u="none"/>
              <a:t>Sun Java System Directory Server 5.2</a:t>
            </a:r>
            <a:endParaRPr lang="pl" sz="1600" b="0" i="0" dirty="0">
              <a:solidFill>
                <a:schemeClr val="bg1"/>
              </a:solidFill>
            </a:endParaRPr>
          </a:p>
          <a:p>
            <a:pPr marL="342900" indent="-225425" algn="l" rtl="0">
              <a:lnSpc>
                <a:spcPct val="80000"/>
              </a:lnSpc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800" b="0" i="0" u="none"/>
              <a:t>Baza danych</a:t>
            </a:r>
          </a:p>
          <a:p>
            <a:pPr marL="800100" lvl="1" indent="-342900" algn="l" rtl="0">
              <a:lnSpc>
                <a:spcPct val="80000"/>
              </a:lnSpc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600" b="0" i="0" u="none"/>
              <a:t>IBM DB2 V9.1 Fix Pack 2</a:t>
            </a:r>
          </a:p>
          <a:p>
            <a:pPr marL="800100" lvl="1" indent="-342900" algn="l" rtl="0">
              <a:lnSpc>
                <a:spcPct val="80000"/>
              </a:lnSpc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600" b="0" i="0" u="none"/>
              <a:t>Oracle 10g 10.2.0.3</a:t>
            </a:r>
          </a:p>
          <a:p>
            <a:pPr marL="800100" lvl="1" indent="-342900" algn="l" rtl="0">
              <a:lnSpc>
                <a:spcPct val="80000"/>
              </a:lnSpc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r>
              <a:rPr lang="pl" sz="1600" b="0" i="0" u="none"/>
              <a:t>Microsoft SQL Server 2005 Enterprise</a:t>
            </a:r>
          </a:p>
          <a:p>
            <a:pPr marL="800100" lvl="1" indent="-342900" algn="l" rtl="0">
              <a:lnSpc>
                <a:spcPct val="80000"/>
              </a:lnSpc>
              <a:tabLst>
                <a:tab pos="342900" algn="l"/>
                <a:tab pos="800100" algn="l"/>
                <a:tab pos="1143000" algn="l"/>
                <a:tab pos="1600200" algn="l"/>
                <a:tab pos="2057400" algn="l"/>
              </a:tabLst>
            </a:pPr>
            <a:endParaRPr lang="pl" sz="1600" b="0" i="0" dirty="0"/>
          </a:p>
        </p:txBody>
      </p:sp>
    </p:spTree>
    <p:extLst>
      <p:ext uri="{BB962C8B-B14F-4D97-AF65-F5344CB8AC3E}">
        <p14:creationId xmlns:p14="http://schemas.microsoft.com/office/powerpoint/2010/main" val="17151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88FD39A4-6DBA-4220-898C-EF11479877E9}" type="slidenum">
              <a:rPr/>
              <a:pPr algn="l" rtl="0"/>
              <a:t>5</a:t>
            </a:fld>
            <a:endParaRPr lang="pl" altLang="en-US"/>
          </a:p>
        </p:txBody>
      </p:sp>
      <p:sp>
        <p:nvSpPr>
          <p:cNvPr id="36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Cykl życia społeczności</a:t>
            </a:r>
          </a:p>
        </p:txBody>
      </p:sp>
      <p:sp>
        <p:nvSpPr>
          <p:cNvPr id="36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077200" cy="4953000"/>
          </a:xfrm>
          <a:noFill/>
          <a:ln/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pl" sz="1600" b="0" i="0" u="none"/>
              <a:t>Etap aktywności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Nie potrzebuje aktywnej promocji, ale sporadyczne akcje promocyjne mogą pomóc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Regularne bezpośrednie kontakty z głównymi liderami (np. comiesięczne rozmowy telefoniczne)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Może zbierać nagrody: zapisuj i promuj sukcesy wywodzące się ze społeczności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Śledź długoterminowy wzrost społeczności, zaznaczając ważne wydarzenia w jej życiu (utwórz dokument zawierający historię/pochodzenie i listę najczęstszych pytań)</a:t>
            </a:r>
          </a:p>
          <a:p>
            <a:pPr marL="592138" lvl="1" indent="-247650" algn="l" rtl="0">
              <a:lnSpc>
                <a:spcPct val="80000"/>
              </a:lnSpc>
            </a:pPr>
            <a:endParaRPr lang="pl" sz="1400" dirty="0"/>
          </a:p>
          <a:p>
            <a:pPr algn="l" rtl="0">
              <a:lnSpc>
                <a:spcPct val="80000"/>
              </a:lnSpc>
            </a:pPr>
            <a:r>
              <a:rPr lang="pl" sz="1600" b="0" i="0" u="none"/>
              <a:t>Etap dyspersji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Dowiedz się, czy dyspersja pochodzi od normalnych (np. potrzeba końca życia społeczności, łączenie się z innymi), albo anormalnych oczekiwań (np. główni liderzy odchodzą, brak zainteresowań tematyką, oddalanie się od wcześniej obranych celów, brak realnych wyników)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Jeśli anormalne z powodu odchodzenia liderów:</a:t>
            </a:r>
          </a:p>
          <a:p>
            <a:pPr marL="927100" lvl="2" indent="-255588" algn="l" rtl="0">
              <a:lnSpc>
                <a:spcPct val="80000"/>
              </a:lnSpc>
            </a:pPr>
            <a:r>
              <a:rPr lang="pl" sz="1200" b="0" i="0" u="none"/>
              <a:t>Znajdź ich motywację do pozostania lub odejścia</a:t>
            </a:r>
          </a:p>
          <a:p>
            <a:pPr marL="927100" lvl="2" indent="-255588" algn="l" rtl="0">
              <a:lnSpc>
                <a:spcPct val="80000"/>
              </a:lnSpc>
            </a:pPr>
            <a:r>
              <a:rPr lang="pl" sz="1200" b="0" i="0" u="none"/>
              <a:t>Przedyskutuj mechanizmy nagradzania pozostających </a:t>
            </a:r>
          </a:p>
          <a:p>
            <a:pPr marL="927100" lvl="2" indent="-255588" algn="l" rtl="0">
              <a:lnSpc>
                <a:spcPct val="80000"/>
              </a:lnSpc>
            </a:pPr>
            <a:r>
              <a:rPr lang="pl" sz="1200" b="0" i="0" u="none"/>
              <a:t>Szukaj nowych liderów wśród innych uczestników i akceptowalnych zmian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Jeśli anormalne z innych powodów</a:t>
            </a:r>
          </a:p>
          <a:p>
            <a:pPr marL="927100" lvl="2" indent="-255588" algn="l" rtl="0">
              <a:lnSpc>
                <a:spcPct val="80000"/>
              </a:lnSpc>
            </a:pPr>
            <a:r>
              <a:rPr lang="pl" sz="1200" b="0" i="0" u="none"/>
              <a:t>Ustal jaka jest prawdziwa przyczyna (np. brak zgody, rozbieżności, brak wyników)</a:t>
            </a:r>
          </a:p>
          <a:p>
            <a:pPr marL="927100" lvl="2" indent="-255588" algn="l" rtl="0">
              <a:lnSpc>
                <a:spcPct val="80000"/>
              </a:lnSpc>
            </a:pPr>
            <a:r>
              <a:rPr lang="pl" sz="1200" b="0" i="0" u="none"/>
              <a:t>Ustal, wraz z liderami, plan działania mający na celu odnowienie społeczności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Czynności końcowe (wyniki ogólne,zapisy historyczne, zarchiwizowane statystyki)</a:t>
            </a:r>
          </a:p>
          <a:p>
            <a:pPr marL="927100" lvl="2" indent="-255588" algn="l" rtl="0">
              <a:lnSpc>
                <a:spcPct val="80000"/>
              </a:lnSpc>
            </a:pPr>
            <a:endParaRPr lang="pl" sz="1200" dirty="0"/>
          </a:p>
          <a:p>
            <a:pPr marL="927100" lvl="2" indent="-255588" algn="l" rtl="0">
              <a:lnSpc>
                <a:spcPct val="80000"/>
              </a:lnSpc>
            </a:pPr>
            <a:endParaRPr lang="pl" sz="1200" dirty="0"/>
          </a:p>
        </p:txBody>
      </p:sp>
    </p:spTree>
    <p:extLst>
      <p:ext uri="{BB962C8B-B14F-4D97-AF65-F5344CB8AC3E}">
        <p14:creationId xmlns:p14="http://schemas.microsoft.com/office/powerpoint/2010/main" val="34577262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5C8E13BD-FDAA-4B26-B5E9-10118D396E67}" type="slidenum">
              <a:rPr/>
              <a:pPr algn="l" rtl="0"/>
              <a:t>6</a:t>
            </a:fld>
            <a:endParaRPr lang="pl" altLang="en-US"/>
          </a:p>
        </p:txBody>
      </p:sp>
      <p:sp>
        <p:nvSpPr>
          <p:cNvPr id="36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Punkt zwrotny</a:t>
            </a:r>
          </a:p>
        </p:txBody>
      </p:sp>
      <p:sp>
        <p:nvSpPr>
          <p:cNvPr id="36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1"/>
            <a:ext cx="8077200" cy="4953000"/>
          </a:xfrm>
          <a:noFill/>
          <a:ln/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pl" sz="2000" b="0" i="1" u="none"/>
              <a:t>The Tipping Point: How Little Things Can Make a Big Difference</a:t>
            </a:r>
            <a:r>
              <a:rPr lang="pl" sz="2000" b="0" i="0" u="none"/>
              <a:t>, Malcolm Gladwell (Little, Brown &amp; Co. 2000)</a:t>
            </a:r>
          </a:p>
          <a:p>
            <a:pPr algn="l" rtl="0">
              <a:lnSpc>
                <a:spcPct val="90000"/>
              </a:lnSpc>
            </a:pPr>
            <a:endParaRPr lang="pl" sz="2000" dirty="0"/>
          </a:p>
          <a:p>
            <a:pPr algn="l" rtl="0">
              <a:lnSpc>
                <a:spcPct val="90000"/>
              </a:lnSpc>
            </a:pPr>
            <a:r>
              <a:rPr lang="pl" sz="2000" b="0" i="0" u="none"/>
              <a:t>Trzy podstawowe zasady</a:t>
            </a:r>
            <a:r>
              <a:rPr lang="pl" sz="2000" dirty="0"/>
              <a:t/>
            </a:r>
            <a:br>
              <a:rPr lang="pl" sz="2000" dirty="0"/>
            </a:br>
            <a:endParaRPr lang="pl" sz="2000" dirty="0"/>
          </a:p>
          <a:p>
            <a:pPr marL="592138" lvl="1" indent="-247650" algn="l" rtl="0">
              <a:lnSpc>
                <a:spcPct val="90000"/>
              </a:lnSpc>
            </a:pPr>
            <a:r>
              <a:rPr lang="pl" sz="1800" b="1" i="0" u="none"/>
              <a:t>Prawo kilku:</a:t>
            </a:r>
            <a:r>
              <a:rPr lang="pl" sz="1800" b="0" i="0" u="none"/>
              <a:t> ruchy (społeczne) zaczynają się od kilku osób i rosną poprzez ciągłe rozszerzanie bazy tych, którzy będą rozpowszechniali informacje i będą wysłuchiwani.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800" b="1" i="0" u="none"/>
              <a:t>Lepkość:</a:t>
            </a:r>
            <a:r>
              <a:rPr lang="pl" sz="1800" b="0" i="0" u="none"/>
              <a:t> używaj potężnych wiadomości które mają utkwić w głowie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800" b="1" i="0" u="none"/>
              <a:t>Kontekst:</a:t>
            </a:r>
            <a:r>
              <a:rPr lang="pl" sz="1800" b="0" i="0" u="none"/>
              <a:t> musisz zrozumieć środowisko (np ukształtowanie terenu)</a:t>
            </a:r>
            <a:r>
              <a:rPr lang="pl" sz="1800" dirty="0"/>
              <a:t/>
            </a:r>
            <a:br>
              <a:rPr lang="pl" sz="1800" dirty="0"/>
            </a:br>
            <a:endParaRPr lang="pl" sz="1800" dirty="0"/>
          </a:p>
          <a:p>
            <a:pPr algn="l" rtl="0">
              <a:lnSpc>
                <a:spcPct val="90000"/>
              </a:lnSpc>
            </a:pPr>
            <a:r>
              <a:rPr lang="pl" sz="2000" b="0" i="0" u="none"/>
              <a:t>Trzy kluczowe typy ludzi: </a:t>
            </a:r>
            <a:r>
              <a:rPr lang="pl" sz="2000" dirty="0"/>
              <a:t/>
            </a:r>
            <a:br>
              <a:rPr lang="pl" sz="2000" dirty="0"/>
            </a:br>
            <a:endParaRPr lang="pl" sz="2000" dirty="0"/>
          </a:p>
          <a:p>
            <a:pPr marL="592138" lvl="1" indent="-247650" algn="l" rtl="0">
              <a:lnSpc>
                <a:spcPct val="90000"/>
              </a:lnSpc>
            </a:pPr>
            <a:r>
              <a:rPr lang="pl" sz="1800" b="1" i="0" u="none"/>
              <a:t>Eksperci:</a:t>
            </a:r>
            <a:r>
              <a:rPr lang="pl" sz="1800" b="0" i="0" u="none"/>
              <a:t> tworzą komunikat 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800" b="1" i="0" u="none"/>
              <a:t>Łącznicy:</a:t>
            </a:r>
            <a:r>
              <a:rPr lang="pl" sz="1800" b="0" i="0" u="none"/>
              <a:t> przepuszczają wiadomości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800" b="1" i="0" u="none"/>
              <a:t>Sprzedawcy: </a:t>
            </a:r>
            <a:r>
              <a:rPr lang="pl" sz="1800" b="0" i="0" u="none"/>
              <a:t>przekonują wczesnych „adeptów” a następnie większą liczbę ludzi. </a:t>
            </a:r>
          </a:p>
          <a:p>
            <a:pPr marL="592138" lvl="1" indent="-247650" algn="l" rtl="0">
              <a:lnSpc>
                <a:spcPct val="90000"/>
              </a:lnSpc>
            </a:pPr>
            <a:endParaRPr lang="pl" sz="1800" dirty="0"/>
          </a:p>
          <a:p>
            <a:pPr marL="927100" lvl="2" indent="-255588" algn="l" rtl="0">
              <a:lnSpc>
                <a:spcPct val="90000"/>
              </a:lnSpc>
            </a:pPr>
            <a:endParaRPr lang="pl" sz="500" dirty="0"/>
          </a:p>
          <a:p>
            <a:pPr marL="592138" lvl="1" indent="-247650" algn="l" rtl="0">
              <a:lnSpc>
                <a:spcPct val="90000"/>
              </a:lnSpc>
            </a:pPr>
            <a:endParaRPr lang="pl" sz="700" dirty="0"/>
          </a:p>
        </p:txBody>
      </p:sp>
    </p:spTree>
    <p:extLst>
      <p:ext uri="{BB962C8B-B14F-4D97-AF65-F5344CB8AC3E}">
        <p14:creationId xmlns:p14="http://schemas.microsoft.com/office/powerpoint/2010/main" val="3048870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0B96FA5C-99CF-48FB-84D9-17FFDA2B98A6}" type="slidenum">
              <a:rPr/>
              <a:pPr algn="l" rtl="0"/>
              <a:t>7</a:t>
            </a:fld>
            <a:endParaRPr lang="pl" altLang="en-US"/>
          </a:p>
        </p:txBody>
      </p:sp>
      <p:sp>
        <p:nvSpPr>
          <p:cNvPr id="36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1" u="none"/>
              <a:t>Motywatory</a:t>
            </a:r>
          </a:p>
        </p:txBody>
      </p:sp>
      <p:sp>
        <p:nvSpPr>
          <p:cNvPr id="36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1"/>
            <a:ext cx="8077200" cy="4800600"/>
          </a:xfrm>
          <a:noFill/>
          <a:ln/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pl" sz="1600" b="0" i="0" u="none"/>
              <a:t>Wewnętrzne vs zewnętrzne motywatory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Wewnętrzne – pasja, zainteresowania, przyjemność, satysfakcja, samorealizacja, rozwój osobisty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Zewnętrzne – metoda kija i marchewki, pozyskiwanie klientów, oczekiwanie wzajemności, zwiększona reputacja, poczucie celowości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 </a:t>
            </a:r>
          </a:p>
          <a:p>
            <a:pPr marL="592138" lvl="1" indent="-247650" algn="l" rtl="0">
              <a:lnSpc>
                <a:spcPct val="80000"/>
              </a:lnSpc>
            </a:pPr>
            <a:endParaRPr lang="pl" sz="1400" dirty="0"/>
          </a:p>
          <a:p>
            <a:pPr algn="l" rtl="0">
              <a:lnSpc>
                <a:spcPct val="80000"/>
              </a:lnSpc>
            </a:pPr>
            <a:r>
              <a:rPr lang="pl" sz="1600" b="0" i="0" u="none"/>
              <a:t>Dlaczego ktoś chciałby w tym w ogóle uczestniczyć?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Cieszą ich procesy tworzenia lub budowania czegokoś (wyrażają w ten sposób swoją kreatywność)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Lubią wyzwania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Cieszy ich udzielanie się, współpraca oraz kontakty towarzyskie z innymi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Cieszy ich proces wpływania na cele społeczności lub firmy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Umiejętności pracy poza rolą w pracy codziennej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Powiększają swoje umiejętności lub wiedzę w temacie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Pomaga im budować reputację; demonstruje ich umiejętności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Napotykają lub odkrywają współpracowników w tej dziedzinie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Uznanie w oczach zarządzających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Pieniądze (lub inne bezgotówkowe nagrody finansowe)</a:t>
            </a:r>
          </a:p>
          <a:p>
            <a:pPr marL="592138" lvl="1" indent="-247650" algn="l" rtl="0">
              <a:lnSpc>
                <a:spcPct val="80000"/>
              </a:lnSpc>
            </a:pPr>
            <a:r>
              <a:rPr lang="pl" sz="1400" b="0" i="0" u="none"/>
              <a:t>Wina</a:t>
            </a:r>
          </a:p>
          <a:p>
            <a:pPr marL="592138" lvl="1" indent="-247650" algn="l" rtl="0">
              <a:lnSpc>
                <a:spcPct val="80000"/>
              </a:lnSpc>
            </a:pPr>
            <a:endParaRPr lang="pl" sz="1400" dirty="0"/>
          </a:p>
          <a:p>
            <a:pPr marL="592138" lvl="1" indent="-247650" algn="l" rtl="0">
              <a:lnSpc>
                <a:spcPct val="80000"/>
              </a:lnSpc>
            </a:pPr>
            <a:endParaRPr lang="pl" sz="1400" dirty="0"/>
          </a:p>
          <a:p>
            <a:pPr marL="592138" lvl="1" indent="-247650" algn="l" rtl="0">
              <a:lnSpc>
                <a:spcPct val="80000"/>
              </a:lnSpc>
            </a:pPr>
            <a:endParaRPr lang="pl" sz="1400" dirty="0"/>
          </a:p>
        </p:txBody>
      </p:sp>
    </p:spTree>
    <p:extLst>
      <p:ext uri="{BB962C8B-B14F-4D97-AF65-F5344CB8AC3E}">
        <p14:creationId xmlns:p14="http://schemas.microsoft.com/office/powerpoint/2010/main" val="967257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0F2E0FA5-58AA-48AC-8066-5F90AE327D19}" type="slidenum">
              <a:rPr/>
              <a:pPr algn="l" rtl="0"/>
              <a:t>8</a:t>
            </a:fld>
            <a:endParaRPr lang="pl" altLang="en-US"/>
          </a:p>
        </p:txBody>
      </p:sp>
      <p:sp>
        <p:nvSpPr>
          <p:cNvPr id="36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Demotywatory</a:t>
            </a:r>
          </a:p>
        </p:txBody>
      </p:sp>
      <p:sp>
        <p:nvSpPr>
          <p:cNvPr id="36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524000"/>
            <a:ext cx="8153401" cy="4953000"/>
          </a:xfrm>
          <a:noFill/>
          <a:ln/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pl" sz="1600" b="0" i="0" u="none"/>
              <a:t>Środowisko pracy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Brak wsparcia kierownika zespołu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Brak zaangażowania współpracowników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Brak czasu, albo niemożność uczestniczenia w godzinach pracy</a:t>
            </a:r>
          </a:p>
          <a:p>
            <a:pPr algn="l" rtl="0">
              <a:lnSpc>
                <a:spcPct val="90000"/>
              </a:lnSpc>
            </a:pPr>
            <a:r>
              <a:rPr lang="pl" sz="1600" b="0" i="0" u="none"/>
              <a:t>Narzędzia i Procesy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Trudne do użycia/zrozumienia procesy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Skomplikowane albo niezrozumiałe narzędzia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Przestarzałe lub niezsynchronizowane narzędzia i procesy</a:t>
            </a:r>
          </a:p>
          <a:p>
            <a:pPr algn="l" rtl="0">
              <a:lnSpc>
                <a:spcPct val="90000"/>
              </a:lnSpc>
            </a:pPr>
            <a:r>
              <a:rPr lang="pl" sz="1600" b="0" i="0" u="none"/>
              <a:t>Poczucie społeczności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Brak zdefiniowanych celi lub cele „niezsynchronizowane”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Nieprzyjazne zachowanie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Brak określonego przywódcy lub moderatora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Brak znawców tematu</a:t>
            </a:r>
          </a:p>
          <a:p>
            <a:pPr algn="l" rtl="0">
              <a:lnSpc>
                <a:spcPct val="90000"/>
              </a:lnSpc>
            </a:pPr>
            <a:r>
              <a:rPr lang="pl" sz="1600" b="0" i="0" u="none"/>
              <a:t>Stres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Za dużo pracy, praca „na pustym baku”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Nadążanie za nowymi informacjami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Za dużo pytań</a:t>
            </a:r>
          </a:p>
          <a:p>
            <a:pPr algn="l" rtl="0">
              <a:lnSpc>
                <a:spcPct val="90000"/>
              </a:lnSpc>
            </a:pPr>
            <a:r>
              <a:rPr lang="pl" sz="1600" b="0" i="0" u="none"/>
              <a:t>Nagrody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Brak podziękowania, uznania, „poklepywania po plecach”, rozpoznawania itp. przez managera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Brak uznania w oczach innych członków/opinii publicznej</a:t>
            </a:r>
          </a:p>
          <a:p>
            <a:pPr marL="592138" lvl="1" indent="-247650" algn="l" rtl="0">
              <a:lnSpc>
                <a:spcPct val="90000"/>
              </a:lnSpc>
            </a:pPr>
            <a:r>
              <a:rPr lang="pl" sz="1400" b="0" i="0" u="none"/>
              <a:t>Brak nagród finansowych; za dużo pracy „za darmo”</a:t>
            </a:r>
          </a:p>
        </p:txBody>
      </p:sp>
    </p:spTree>
    <p:extLst>
      <p:ext uri="{BB962C8B-B14F-4D97-AF65-F5344CB8AC3E}">
        <p14:creationId xmlns:p14="http://schemas.microsoft.com/office/powerpoint/2010/main" val="322896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0"/>
            <a:fld id="{44B32AB0-D756-4B65-B1FD-0E37B29F9046}" type="slidenum">
              <a:rPr/>
              <a:pPr algn="l" rtl="0"/>
              <a:t>9</a:t>
            </a:fld>
            <a:endParaRPr lang="pl" altLang="en-US"/>
          </a:p>
        </p:txBody>
      </p:sp>
      <p:sp>
        <p:nvSpPr>
          <p:cNvPr id="36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pl" b="0" i="0" u="none"/>
              <a:t>Nierówne uczestnictwo</a:t>
            </a:r>
          </a:p>
        </p:txBody>
      </p:sp>
      <p:sp>
        <p:nvSpPr>
          <p:cNvPr id="36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8077200" cy="4967287"/>
          </a:xfrm>
          <a:noFill/>
          <a:ln/>
        </p:spPr>
        <p:txBody>
          <a:bodyPr>
            <a:normAutofit fontScale="92500" lnSpcReduction="20000"/>
          </a:bodyPr>
          <a:lstStyle/>
          <a:p>
            <a:pPr algn="l" rtl="0"/>
            <a:r>
              <a:rPr lang="pl" sz="1600" b="0" i="0" u="none"/>
              <a:t>Jakob Nielsen, guru używalności stron internetowych, nt. nierównego uczestnictwa:</a:t>
            </a:r>
            <a:endParaRPr lang="pl" sz="1600" dirty="0"/>
          </a:p>
          <a:p>
            <a:pPr marL="592138" lvl="1" indent="-247650" algn="l" rtl="0"/>
            <a:r>
              <a:rPr lang="pl" sz="1400" b="0" i="0" u="none"/>
              <a:t>W większości systemów 90% użytkowników to osoby „czające się”, które nigdy nie wnoszą wkładu, 9% to użytkownicy, którzy wnoszą niewielki wkład, a 1% użytkowników ma na koncie prawie wszystkie działania. </a:t>
            </a:r>
          </a:p>
          <a:p>
            <a:pPr marL="592138" lvl="1" indent="-247650" algn="l" rtl="0"/>
            <a:r>
              <a:rPr lang="pl" sz="1400" b="0" i="0" u="none"/>
              <a:t>Przeczytaj: </a:t>
            </a:r>
            <a:r>
              <a:rPr lang="pl" sz="1400" b="0" i="0" u="none">
                <a:hlinkClick r:id="rId3"/>
              </a:rPr>
              <a:t>http://www.useit.com/alertbox/participation_inequality.html</a:t>
            </a:r>
            <a:r>
              <a:rPr lang="pl" sz="1400" b="0" i="0" u="none"/>
              <a:t> </a:t>
            </a:r>
          </a:p>
          <a:p>
            <a:pPr marL="592138" lvl="1" indent="-247650" algn="l" rtl="0"/>
            <a:endParaRPr lang="pl" sz="1400" dirty="0"/>
          </a:p>
          <a:p>
            <a:pPr algn="l" rtl="0"/>
            <a:r>
              <a:rPr lang="pl" sz="1600" b="0" i="0" u="none"/>
              <a:t>Wady:</a:t>
            </a:r>
          </a:p>
          <a:p>
            <a:pPr marL="592138" lvl="1" indent="-247650" algn="l" rtl="0"/>
            <a:r>
              <a:rPr lang="pl" sz="1400" b="0" i="0" u="none"/>
              <a:t>Niereprezentatywne lub niewyważone informacje zwrotne od klientów</a:t>
            </a:r>
          </a:p>
          <a:p>
            <a:pPr marL="592138" lvl="1" indent="-247650" algn="l" rtl="0"/>
            <a:r>
              <a:rPr lang="pl" sz="1400" b="0" i="0" u="none"/>
              <a:t>Niereprezentatywne oceny</a:t>
            </a:r>
          </a:p>
          <a:p>
            <a:pPr marL="592138" lvl="1" indent="-247650" algn="l" rtl="0"/>
            <a:r>
              <a:rPr lang="pl" sz="1400" b="0" i="0" u="none"/>
              <a:t>Wpisy na blogach politycznych pochodzą od mniej niż 0,1% użytkowników skrajnie lewicowych lub prawicowych</a:t>
            </a:r>
          </a:p>
          <a:p>
            <a:pPr marL="592138" lvl="1" indent="-247650" algn="l" rtl="0"/>
            <a:r>
              <a:rPr lang="pl" sz="1400" b="0" i="0" u="none"/>
              <a:t>Z 1%, lub mniejszą liczbą, użytkowników dodających odnośniki wyniki z wyszukiwarki zawsze będą skrzywione</a:t>
            </a:r>
          </a:p>
          <a:p>
            <a:pPr marL="592138" lvl="1" indent="-247650" algn="l" rtl="0"/>
            <a:r>
              <a:rPr lang="pl" sz="1400" b="0" i="0" u="none"/>
              <a:t>Duży stosunek sygnału do szumu, związany z niską jakością publikowanych informacji</a:t>
            </a:r>
          </a:p>
          <a:p>
            <a:endParaRPr lang="pl" sz="1600" dirty="0"/>
          </a:p>
          <a:p>
            <a:pPr algn="l" rtl="0"/>
            <a:r>
              <a:rPr lang="pl" sz="1600" b="0" i="0" u="none"/>
              <a:t>Jak to pokonać:</a:t>
            </a:r>
          </a:p>
          <a:p>
            <a:pPr marL="592138" lvl="1" indent="-247650" algn="l" rtl="0"/>
            <a:r>
              <a:rPr lang="pl" sz="1400" b="0" i="0" u="none"/>
              <a:t>Spraw aby łatwiej można było wnosić wkład</a:t>
            </a:r>
          </a:p>
          <a:p>
            <a:pPr marL="592138" lvl="1" indent="-247650" algn="l" rtl="0"/>
            <a:r>
              <a:rPr lang="pl" sz="1400" b="0" i="0" u="none"/>
              <a:t>Spraw aby uczestnictwo było tylko efektem ubocznym – np. system „</a:t>
            </a:r>
            <a:r>
              <a:rPr lang="pl" sz="1400" b="0" i="1" u="none"/>
              <a:t>ludzie, którzy kupili to kupili jeszcze...</a:t>
            </a:r>
            <a:r>
              <a:rPr lang="pl" sz="1400" b="0" i="0" u="none"/>
              <a:t>” w Amazon</a:t>
            </a:r>
          </a:p>
          <a:p>
            <a:pPr marL="592138" lvl="1" indent="-247650" algn="l" rtl="0"/>
            <a:r>
              <a:rPr lang="pl" sz="1400" b="0" i="0" u="none"/>
              <a:t>Edytuj, nie twórz. Pozwól użytkownikom edytować istniejące elementy zamiast rozpoczynać pracę od niezapisanej tablicy</a:t>
            </a:r>
          </a:p>
          <a:p>
            <a:pPr marL="592138" lvl="1" indent="-247650" algn="l" rtl="0"/>
            <a:r>
              <a:rPr lang="pl" sz="1400" b="0" i="0" u="none"/>
              <a:t>Nagradzaj – ale z umiarem – uczestników </a:t>
            </a:r>
          </a:p>
          <a:p>
            <a:pPr marL="592138" lvl="1" indent="-247650" algn="l" rtl="0"/>
            <a:r>
              <a:rPr lang="pl" sz="1400" b="0" i="0" u="none"/>
              <a:t>Promuj osoby wnoszące wkład wysokiej jakości Wprowadź ranking reputacji</a:t>
            </a:r>
          </a:p>
          <a:p>
            <a:pPr marL="592138" lvl="1" indent="-247650" algn="l" rtl="0"/>
            <a:endParaRPr lang="pl" sz="1400" dirty="0"/>
          </a:p>
        </p:txBody>
      </p:sp>
    </p:spTree>
    <p:extLst>
      <p:ext uri="{BB962C8B-B14F-4D97-AF65-F5344CB8AC3E}">
        <p14:creationId xmlns:p14="http://schemas.microsoft.com/office/powerpoint/2010/main" val="2992417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13051</TotalTime>
  <Words>3876</Words>
  <Application>Microsoft Office PowerPoint</Application>
  <PresentationFormat>Pokaz na ekranie (4:3)</PresentationFormat>
  <Paragraphs>813</Paragraphs>
  <Slides>47</Slides>
  <Notes>45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49" baseType="lpstr">
      <vt:lpstr>1_Motyw pakietu Office</vt:lpstr>
      <vt:lpstr>Photo Editor Photo</vt:lpstr>
      <vt:lpstr>Technologie dla zespołów wirtualnych</vt:lpstr>
      <vt:lpstr>Cele</vt:lpstr>
      <vt:lpstr>Cykl życia społeczności</vt:lpstr>
      <vt:lpstr>Cykl życia społeczności</vt:lpstr>
      <vt:lpstr>Cykl życia społeczności</vt:lpstr>
      <vt:lpstr>Punkt zwrotny</vt:lpstr>
      <vt:lpstr>Motywatory</vt:lpstr>
      <vt:lpstr>Demotywatory</vt:lpstr>
      <vt:lpstr>Nierówne uczestnictwo</vt:lpstr>
      <vt:lpstr>Zaufanie</vt:lpstr>
      <vt:lpstr>Budowanie zaufania</vt:lpstr>
      <vt:lpstr>Zachowania związane z uczestnictwem</vt:lpstr>
      <vt:lpstr>Oceny i rankingi</vt:lpstr>
      <vt:lpstr>Punkty uczestnictwa i nagrody</vt:lpstr>
      <vt:lpstr>Statystyki i analizy internetowe</vt:lpstr>
      <vt:lpstr>Narzędzia do statystyk</vt:lpstr>
      <vt:lpstr>Statystyki</vt:lpstr>
      <vt:lpstr>Statystyki</vt:lpstr>
      <vt:lpstr>Statystyki na poziomie usługi</vt:lpstr>
      <vt:lpstr>Statystyki na poziomie usługi</vt:lpstr>
      <vt:lpstr>Inne typy informacji</vt:lpstr>
      <vt:lpstr>Lotus Connections – agenda</vt:lpstr>
      <vt:lpstr>Czym jest Lotus Connections?  </vt:lpstr>
      <vt:lpstr>Architektura</vt:lpstr>
      <vt:lpstr>Funkcje Lotus Connections</vt:lpstr>
      <vt:lpstr>Odkrywaj ludzi i dziel informacje</vt:lpstr>
      <vt:lpstr>Wartości profilu i strategie</vt:lpstr>
      <vt:lpstr>Cechy profili</vt:lpstr>
      <vt:lpstr>Przykład profilu</vt:lpstr>
      <vt:lpstr>Co to jest Blog?  </vt:lpstr>
      <vt:lpstr>Wartości bloga i strategie</vt:lpstr>
      <vt:lpstr>Przykład bloga</vt:lpstr>
      <vt:lpstr>Czym są działania</vt:lpstr>
      <vt:lpstr>Wartość działania i strategie</vt:lpstr>
      <vt:lpstr>Cechy działań</vt:lpstr>
      <vt:lpstr>Działania </vt:lpstr>
      <vt:lpstr>Społeczności </vt:lpstr>
      <vt:lpstr>Wartości społeczności i strategie</vt:lpstr>
      <vt:lpstr>Społeczności</vt:lpstr>
      <vt:lpstr>Cechy Dogear</vt:lpstr>
      <vt:lpstr>„Dogear”</vt:lpstr>
      <vt:lpstr>Wartości strony domowej i strategie</vt:lpstr>
      <vt:lpstr>Strona domowa</vt:lpstr>
      <vt:lpstr>Lotus Connections  Topologia funckjonalna</vt:lpstr>
      <vt:lpstr>Dostępne punkty dostępu</vt:lpstr>
      <vt:lpstr>Sześć usług dla przedsiębiorstw</vt:lpstr>
      <vt:lpstr>Wspierane oprogramowanie</vt:lpstr>
    </vt:vector>
  </TitlesOfParts>
  <Company>PJWSTK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team management</dc:title>
  <dc:creator>PJWSTK</dc:creator>
  <cp:lastModifiedBy>Małgosia</cp:lastModifiedBy>
  <cp:revision>10</cp:revision>
  <dcterms:created xsi:type="dcterms:W3CDTF">2010-10-26T08:36:29Z</dcterms:created>
  <dcterms:modified xsi:type="dcterms:W3CDTF">2013-01-29T10:38:32Z</dcterms:modified>
</cp:coreProperties>
</file>